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media/image10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96" r:id="rId2"/>
    <p:sldMasterId id="2147483713" r:id="rId3"/>
  </p:sldMasterIdLst>
  <p:sldIdLst>
    <p:sldId id="265" r:id="rId4"/>
    <p:sldId id="275" r:id="rId5"/>
    <p:sldId id="288" r:id="rId6"/>
    <p:sldId id="285" r:id="rId7"/>
    <p:sldId id="268" r:id="rId8"/>
    <p:sldId id="289" r:id="rId9"/>
    <p:sldId id="284" r:id="rId10"/>
    <p:sldId id="273" r:id="rId11"/>
    <p:sldId id="287" r:id="rId12"/>
    <p:sldId id="274" r:id="rId13"/>
    <p:sldId id="290" r:id="rId14"/>
    <p:sldId id="292" r:id="rId15"/>
    <p:sldId id="291" r:id="rId16"/>
    <p:sldId id="276" r:id="rId17"/>
    <p:sldId id="264" r:id="rId18"/>
    <p:sldId id="266" r:id="rId1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777877"/>
    <a:srgbClr val="46BED2"/>
    <a:srgbClr val="6E37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38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63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mahaut/Documents/MAO%20IMAC%20%20/DOSSIER%20TRAVAIL/HAD/Charte%20Had/power%20point%20e%CC%81le%CC%81ments/element%20ppt%20HAD-4%202016.jpg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30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lement ppt HAD-4 2016.jpg" descr="/Users/mahaut/Documents/MAO IMAC  /DOSSIER TRAVAIL/HAD/Charte Had/power point éléments/element ppt HAD-4 2016.jpg"/>
          <p:cNvPicPr>
            <a:picLocks noChangeAspect="1"/>
          </p:cNvPicPr>
          <p:nvPr userDrawn="1"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043" y="0"/>
            <a:ext cx="9144000" cy="1663019"/>
          </a:xfrm>
          <a:prstGeom prst="rect">
            <a:avLst/>
          </a:prstGeom>
        </p:spPr>
      </p:pic>
      <p:sp>
        <p:nvSpPr>
          <p:cNvPr id="7" name="Espace réservé du numéro de diapositive 5"/>
          <p:cNvSpPr txBox="1">
            <a:spLocks/>
          </p:cNvSpPr>
          <p:nvPr userDrawn="1"/>
        </p:nvSpPr>
        <p:spPr>
          <a:xfrm>
            <a:off x="6553200" y="22722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4572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FAE9EA-9C4D-074E-9384-96DB79ABDF7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200" y="987529"/>
            <a:ext cx="1937455" cy="6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38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22722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0FAE9EA-9C4D-074E-9384-96DB79ABDF7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5198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547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mahaut/Documents/MAO%20IMAC%20%20/DOSSIER%20TRAVAIL/HAD/Charte%20Had/power%20point%20e%CC%81le%CC%81ments/element%20ppt%20HAD-3%202016.jpg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file://localhost/Users/mahaut/Documents/MAO%20IMAC%20%20/DOSSIER%20TRAVAIL/HAD/Charte%20Had/power%20point%20e%CC%81le%CC%81ments/element%20ppt%20HAD-4%202016.jpg" TargetMode="Externa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lement ppt HAD-3 2016.jpg" descr="/Users/mahaut/Documents/MAO IMAC  /DOSSIER TRAVAIL/HAD/Charte Had/power point éléments/element ppt HAD-3 2016.jpg"/>
          <p:cNvPicPr>
            <a:picLocks noChangeAspect="1"/>
          </p:cNvPicPr>
          <p:nvPr userDrawn="1"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55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324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pic>
        <p:nvPicPr>
          <p:cNvPr id="7" name="element ppt HAD-4 2016.jpg" descr="/Users/mahaut/Documents/MAO IMAC  /DOSSIER TRAVAIL/HAD/Charte Had/power point éléments/element ppt HAD-4 2016.jpg"/>
          <p:cNvPicPr>
            <a:picLocks/>
          </p:cNvPicPr>
          <p:nvPr userDrawn="1"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" y="0"/>
            <a:ext cx="9155043" cy="1664329"/>
          </a:xfrm>
          <a:prstGeom prst="rect">
            <a:avLst/>
          </a:prstGeom>
        </p:spPr>
      </p:pic>
      <p:sp>
        <p:nvSpPr>
          <p:cNvPr id="9" name="Espace réservé du numéro de diapositive 5"/>
          <p:cNvSpPr txBox="1">
            <a:spLocks/>
          </p:cNvSpPr>
          <p:nvPr userDrawn="1"/>
        </p:nvSpPr>
        <p:spPr>
          <a:xfrm>
            <a:off x="6553200" y="22722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4572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FAE9EA-9C4D-074E-9384-96DB79ABDF7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200" y="987529"/>
            <a:ext cx="1937455" cy="6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356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5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300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61637" y="1196975"/>
            <a:ext cx="8820726" cy="147002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fr-FR" sz="3200" dirty="0">
                <a:solidFill>
                  <a:schemeClr val="bg1"/>
                </a:solidFill>
                <a:latin typeface="Verdana" charset="0"/>
              </a:rPr>
              <a:t>L’HAD en milieu rural : </a:t>
            </a:r>
            <a:r>
              <a:rPr lang="fr-FR" sz="3200" i="1" dirty="0">
                <a:solidFill>
                  <a:schemeClr val="bg1"/>
                </a:solidFill>
                <a:latin typeface="Verdana" charset="0"/>
              </a:rPr>
              <a:t>atouts et défis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075" y="4319588"/>
            <a:ext cx="5699002" cy="19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5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Notre mode de fonctionnement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914016" y="1885112"/>
            <a:ext cx="807479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patient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conserve les intervenants déjà présents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à son domicile avant la mise en place de l’HAD. Ils sont obligatoirement conventionnés avec notre établissement.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D4D4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</a:t>
            </a:r>
            <a:r>
              <a:rPr lang="fr-FR" sz="1200" dirty="0">
                <a:solidFill>
                  <a:srgbClr val="4D4D4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référent médical du patient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demeure le médecin traitant.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D4D4D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spcBef>
                <a:spcPts val="0"/>
              </a:spcBef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soins sont assurés par :</a:t>
            </a:r>
          </a:p>
          <a:p>
            <a:pPr marL="171450" indent="-171450">
              <a:spcBef>
                <a:spcPts val="0"/>
              </a:spcBef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28650" lvl="1" indent="-171450">
              <a:spcBef>
                <a:spcPts val="0"/>
              </a:spcBef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infirmiers libéraux. </a:t>
            </a:r>
          </a:p>
          <a:p>
            <a:pPr marL="628650" lvl="1" indent="-171450">
              <a:spcBef>
                <a:spcPts val="0"/>
              </a:spcBef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professionnels de la rééducation libéraux (kiné, orthophoniste, ergothérapeute …).</a:t>
            </a:r>
          </a:p>
          <a:p>
            <a:pPr marL="628650" lvl="1" indent="-171450">
              <a:spcBef>
                <a:spcPts val="0"/>
              </a:spcBef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diététiciens, laboratoires d’analyse médicale de ville.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médicaments sont fournis par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l’officine habituelle du patient</a:t>
            </a:r>
            <a:r>
              <a:rPr lang="fr-FR" sz="1200" dirty="0">
                <a:solidFill>
                  <a:srgbClr val="4D4D4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 par la PUI du CH pour les médicaments de la réserve hospitalière</a:t>
            </a:r>
            <a:r>
              <a:rPr lang="fr-FR" sz="1200" dirty="0">
                <a:solidFill>
                  <a:srgbClr val="4D4D4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 coordination et une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permanence des soins 24h/24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avec astreintes infirmière ( éventuellement déplacée)  et médicale, nuits et WE.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D4D4D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</a:rPr>
              <a:t>Les matériels et consommables sont fournis par des prestataires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</a:rPr>
              <a:t>répondant à un cahier des charges</a:t>
            </a:r>
            <a:r>
              <a:rPr lang="fr-FR" sz="1200" dirty="0">
                <a:solidFill>
                  <a:srgbClr val="4D4D4D"/>
                </a:solidFill>
                <a:latin typeface="Verdana" pitchFamily="34" charset="0"/>
              </a:rPr>
              <a:t>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</a:rPr>
              <a:t>précis prenant en compte la réglementation en vigueur.</a:t>
            </a:r>
          </a:p>
          <a:p>
            <a:pPr>
              <a:buClr>
                <a:srgbClr val="FF0066"/>
              </a:buClr>
            </a:pP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 réunions de synthèse hebdomadaires et des visites des IDEC au domicile autant que de besoin et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 moins hebdomadaires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permettant d’apprécier et de réévaluer les besoins du patient.</a:t>
            </a:r>
          </a:p>
          <a:p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B77CE62-5BAE-637E-D068-3537550E4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89" y="1885112"/>
            <a:ext cx="654393" cy="789121"/>
          </a:xfrm>
          <a:prstGeom prst="rect">
            <a:avLst/>
          </a:prstGeom>
        </p:spPr>
      </p:pic>
      <p:pic>
        <p:nvPicPr>
          <p:cNvPr id="5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42A1DA4A-D94E-C323-62EB-4365C3C3C0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2944" y="2532959"/>
            <a:ext cx="670183" cy="76065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BDE1699-8DF8-4872-6CF3-62811EDF01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483" y="3730481"/>
            <a:ext cx="743804" cy="732647"/>
          </a:xfrm>
          <a:prstGeom prst="rect">
            <a:avLst/>
          </a:prstGeom>
        </p:spPr>
      </p:pic>
      <p:pic>
        <p:nvPicPr>
          <p:cNvPr id="7" name="Image 6" descr="Une image contenant texte&#10;&#10;Description générée automatiquement">
            <a:extLst>
              <a:ext uri="{FF2B5EF4-FFF2-40B4-BE49-F238E27FC236}">
                <a16:creationId xmlns:a16="http://schemas.microsoft.com/office/drawing/2014/main" id="{B765DA87-68D8-9C3A-1D89-D6247BAF4E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890" y="5507929"/>
            <a:ext cx="689262" cy="71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390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L’utilisation des outils connectés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33170" y="1675095"/>
            <a:ext cx="874543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66"/>
              </a:buClr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Afin de remplir au mieux ses missions de communication et de coordination des soins, l’HAD a du se doter de nombreux outils connectés :</a:t>
            </a:r>
          </a:p>
          <a:p>
            <a:pPr>
              <a:buClr>
                <a:srgbClr val="FF0066"/>
              </a:buClr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Une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messagerie instantanée de santé</a:t>
            </a:r>
            <a:r>
              <a:rPr lang="fr-FR" sz="1200" dirty="0">
                <a:solidFill>
                  <a:srgbClr val="777877"/>
                </a:solidFill>
                <a:latin typeface="Verdana" pitchFamily="34" charset="0"/>
                <a:ea typeface="Verdana" pitchFamily="34" charset="0"/>
              </a:rPr>
              <a:t>, sur le modèle de WhatsApp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qui permet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de manière sécurisée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d’échanger des informations et de la documentation par groupe de professionnels sur les patients en commun </a:t>
            </a:r>
          </a:p>
          <a:p>
            <a:pPr>
              <a:buClr>
                <a:srgbClr val="FF0066"/>
              </a:buClr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Des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smartphones/tablettes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pour toutes nos IDEC qui peuvent effectuer de nombreuses opérations à distance sans retourner au siège de l’HAD :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CR de VAD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Commandes de matériels directement envoyées à la chargée de logistique</a:t>
            </a:r>
          </a:p>
          <a:p>
            <a:pPr>
              <a:buClr>
                <a:srgbClr val="FF0066"/>
              </a:buClr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Une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appli mobile de notre logiciel métier (</a:t>
            </a:r>
            <a:r>
              <a:rPr lang="fr-FR" sz="1200" dirty="0" err="1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Anthadine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 avec application </a:t>
            </a:r>
            <a:r>
              <a:rPr lang="fr-FR" sz="1200" dirty="0" err="1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Mobisoins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)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afin d’en simplifier son usage </a:t>
            </a: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Clr>
                <a:srgbClr val="FF0066"/>
              </a:buClr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L’HAD Sud Yonne &amp; Bourgogne Nivernaise est pleinement engagée dans les fenêtres 1 et 2 du Ségur du Numérique (SUN-ES) dont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objectifs sont le partage d’informations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 2 biais :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DMP (dossier médical partagé)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messagerie sécurisée de santé</a:t>
            </a:r>
          </a:p>
          <a:p>
            <a:pPr>
              <a:buClr>
                <a:srgbClr val="FF0066"/>
              </a:buClr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L’HAD est depuis plusieurs années engagée dans la volonté d’utiliser au maximum les outils numériques connectés afin de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réduire l’usage du papier au domicile du patient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et ce pour plusieurs raisons :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Volonté écologique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Réduire les délais de transmission 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Réduire les erreurs/pertes de documents</a:t>
            </a:r>
          </a:p>
          <a:p>
            <a:pPr>
              <a:buClr>
                <a:srgbClr val="FF0066"/>
              </a:buClr>
            </a:pPr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25A4CC3-BF4D-BE01-67F9-4686D9516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8686" y="2263806"/>
            <a:ext cx="599918" cy="63891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010AAE9-CEBA-0363-D3F8-E71EF05B3A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2068" y="3262517"/>
            <a:ext cx="514638" cy="65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799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bonne collaboration avec les professionnels du territoire</a:t>
            </a:r>
            <a:endParaRPr lang="fr-FR" sz="1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94420" y="1885112"/>
            <a:ext cx="8074795" cy="3057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Travail en étroite collaboration avec le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réseau de Soins Palliatifs Opale 89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qui se concrétise notamment par :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800100" lvl="1" indent="-342900" algn="just">
              <a:lnSpc>
                <a:spcPct val="120000"/>
              </a:lnSpc>
              <a:spcBef>
                <a:spcPts val="300"/>
              </a:spcBef>
              <a:buClr>
                <a:srgbClr val="E62D6E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Des réunions hebdomadaires tous les lundis</a:t>
            </a:r>
          </a:p>
          <a:p>
            <a:pPr marL="800100" lvl="1" indent="-342900" algn="just">
              <a:lnSpc>
                <a:spcPct val="120000"/>
              </a:lnSpc>
              <a:spcBef>
                <a:spcPts val="300"/>
              </a:spcBef>
              <a:buClr>
                <a:srgbClr val="E62D6E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Des échanges réguliers sur l’évolution des prises en charge communes</a:t>
            </a:r>
          </a:p>
          <a:p>
            <a:pPr marL="800100" lvl="1" indent="-342900" algn="just">
              <a:lnSpc>
                <a:spcPct val="120000"/>
              </a:lnSpc>
              <a:spcBef>
                <a:spcPts val="300"/>
              </a:spcBef>
              <a:buClr>
                <a:srgbClr val="E62D6E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L’organisation de REX (réunions de retours d’expériences) en commun</a:t>
            </a:r>
          </a:p>
          <a:p>
            <a:pPr lvl="0" algn="just">
              <a:lnSpc>
                <a:spcPct val="120000"/>
              </a:lnSpc>
              <a:spcBef>
                <a:spcPts val="300"/>
              </a:spcBef>
              <a:buClr>
                <a:srgbClr val="E62D6E"/>
              </a:buClr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</a:endParaRPr>
          </a:p>
          <a:p>
            <a:pPr marL="171450" lvl="0" indent="-171450" algn="just">
              <a:lnSpc>
                <a:spcPct val="120000"/>
              </a:lnSpc>
              <a:spcBef>
                <a:spcPts val="300"/>
              </a:spcBef>
              <a:buClr>
                <a:srgbClr val="E62D6E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Réunions régulières également avec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l’équipe mobile de gériatrie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(EMG)</a:t>
            </a:r>
          </a:p>
          <a:p>
            <a:pPr marL="171450" lvl="0" indent="-171450" algn="just">
              <a:lnSpc>
                <a:spcPct val="120000"/>
              </a:lnSpc>
              <a:spcBef>
                <a:spcPts val="300"/>
              </a:spcBef>
              <a:buClr>
                <a:srgbClr val="E62D6E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</a:endParaRPr>
          </a:p>
          <a:p>
            <a:pPr marL="171450" lvl="0" indent="-171450" algn="just">
              <a:lnSpc>
                <a:spcPct val="120000"/>
              </a:lnSpc>
              <a:spcBef>
                <a:spcPts val="300"/>
              </a:spcBef>
              <a:buClr>
                <a:srgbClr val="E62D6E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Territoire bien couvert en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infirmiers libéraux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qui adhèrent à la prise en charge en HAD. Des temps d’échanges sont mis en place au travers de formations et de newsletter envoyées plusieurs fois/an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9DB283D0-FC65-AA8A-152B-0FB854D11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171" y="4601409"/>
            <a:ext cx="1011991" cy="114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34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 support de l’ARS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36967" y="1607378"/>
            <a:ext cx="807479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Groupe de travail hebdomadaire, constitué de 5 </a:t>
            </a:r>
            <a:r>
              <a:rPr lang="fr-FR" sz="1200" dirty="0" err="1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HaD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Groupe technique régional trimestriels avec l’ensemble des HAD de la région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Représentation de l’HAD au sein de la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gouvernance de l’ARS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 qui a permis l’amélioration du fléchage de l’HAD dans les parcours de soins et sur les territoires 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Aide de l’ARS pour se faire connaître au sein des départements via l’organisation de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comités de suivis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réunissant :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délégués départementaux de l’ARS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gouvernance de l’ARS 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membres du GHT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DAC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CPTS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représentants des HAD de la région </a:t>
            </a:r>
          </a:p>
          <a:p>
            <a:pPr lvl="1">
              <a:buClr>
                <a:srgbClr val="FF0066"/>
              </a:buClr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Appui de la FNEHAD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pour aider à la communication sur l’HAD à travers des supports et ses délégués régionaux 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Financement d’une infirmière de liaison sur la Nièvre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afin d’aider l’HAD à se développer sur ce territoire</a:t>
            </a:r>
          </a:p>
          <a:p>
            <a:endParaRPr lang="fr-FR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50" name="Picture 2" descr="Agence régionale de santé Bourgogne-Franche-Comté | La santé pour territoire">
            <a:extLst>
              <a:ext uri="{FF2B5EF4-FFF2-40B4-BE49-F238E27FC236}">
                <a16:creationId xmlns:a16="http://schemas.microsoft.com/office/drawing/2014/main" id="{456781CB-042B-FB68-3765-5C8B7EEF7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664" y="5687420"/>
            <a:ext cx="1847850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 la Une - FNEHAD">
            <a:extLst>
              <a:ext uri="{FF2B5EF4-FFF2-40B4-BE49-F238E27FC236}">
                <a16:creationId xmlns:a16="http://schemas.microsoft.com/office/drawing/2014/main" id="{F9485CD1-8ECE-6E71-51B0-F630DDB87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211" y="5683745"/>
            <a:ext cx="1242678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6501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Données d’activité 2016-2021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92630"/>
              </p:ext>
            </p:extLst>
          </p:nvPr>
        </p:nvGraphicFramePr>
        <p:xfrm>
          <a:off x="1150880" y="2379407"/>
          <a:ext cx="6842241" cy="498876"/>
        </p:xfrm>
        <a:graphic>
          <a:graphicData uri="http://schemas.openxmlformats.org/drawingml/2006/table">
            <a:tbl>
              <a:tblPr firstRow="1" firstCol="1" bandRow="1"/>
              <a:tblGrid>
                <a:gridCol w="1909078">
                  <a:extLst>
                    <a:ext uri="{9D8B030D-6E8A-4147-A177-3AD203B41FA5}">
                      <a16:colId xmlns:a16="http://schemas.microsoft.com/office/drawing/2014/main" val="3028189427"/>
                    </a:ext>
                  </a:extLst>
                </a:gridCol>
                <a:gridCol w="775007">
                  <a:extLst>
                    <a:ext uri="{9D8B030D-6E8A-4147-A177-3AD203B41FA5}">
                      <a16:colId xmlns:a16="http://schemas.microsoft.com/office/drawing/2014/main" val="2655056209"/>
                    </a:ext>
                  </a:extLst>
                </a:gridCol>
                <a:gridCol w="775007">
                  <a:extLst>
                    <a:ext uri="{9D8B030D-6E8A-4147-A177-3AD203B41FA5}">
                      <a16:colId xmlns:a16="http://schemas.microsoft.com/office/drawing/2014/main" val="201286850"/>
                    </a:ext>
                  </a:extLst>
                </a:gridCol>
                <a:gridCol w="775007">
                  <a:extLst>
                    <a:ext uri="{9D8B030D-6E8A-4147-A177-3AD203B41FA5}">
                      <a16:colId xmlns:a16="http://schemas.microsoft.com/office/drawing/2014/main" val="4049244208"/>
                    </a:ext>
                  </a:extLst>
                </a:gridCol>
                <a:gridCol w="775007">
                  <a:extLst>
                    <a:ext uri="{9D8B030D-6E8A-4147-A177-3AD203B41FA5}">
                      <a16:colId xmlns:a16="http://schemas.microsoft.com/office/drawing/2014/main" val="3434715505"/>
                    </a:ext>
                  </a:extLst>
                </a:gridCol>
                <a:gridCol w="775007">
                  <a:extLst>
                    <a:ext uri="{9D8B030D-6E8A-4147-A177-3AD203B41FA5}">
                      <a16:colId xmlns:a16="http://schemas.microsoft.com/office/drawing/2014/main" val="2990150593"/>
                    </a:ext>
                  </a:extLst>
                </a:gridCol>
                <a:gridCol w="1058128">
                  <a:extLst>
                    <a:ext uri="{9D8B030D-6E8A-4147-A177-3AD203B41FA5}">
                      <a16:colId xmlns:a16="http://schemas.microsoft.com/office/drawing/2014/main" val="841211117"/>
                    </a:ext>
                  </a:extLst>
                </a:gridCol>
              </a:tblGrid>
              <a:tr h="249438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F07D00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900" dirty="0">
                        <a:solidFill>
                          <a:srgbClr val="6D6F71"/>
                        </a:solidFill>
                        <a:effectLst/>
                        <a:latin typeface="Verdana" panose="020B060403050404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07D00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2016*</a:t>
                      </a:r>
                    </a:p>
                  </a:txBody>
                  <a:tcPr marL="36195" marR="36195" marT="36195" marB="361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07D00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2017</a:t>
                      </a:r>
                    </a:p>
                  </a:txBody>
                  <a:tcPr marL="36195" marR="36195" marT="36195" marB="361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07D00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2018</a:t>
                      </a:r>
                    </a:p>
                  </a:txBody>
                  <a:tcPr marL="36195" marR="36195" marT="36195" marB="361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07D00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2019</a:t>
                      </a:r>
                    </a:p>
                  </a:txBody>
                  <a:tcPr marL="36195" marR="36195" marT="36195" marB="361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F07D00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fr-FR" sz="900" dirty="0">
                        <a:solidFill>
                          <a:srgbClr val="6D6F71"/>
                        </a:solidFill>
                        <a:effectLst/>
                        <a:latin typeface="Verdana" panose="020B060403050404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F07D00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fr-FR" sz="900" dirty="0">
                        <a:solidFill>
                          <a:srgbClr val="6D6F71"/>
                        </a:solidFill>
                        <a:effectLst/>
                        <a:latin typeface="Verdana" panose="020B060403050404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195" marR="36195" marT="36195" marB="361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3763093"/>
                  </a:ext>
                </a:extLst>
              </a:tr>
              <a:tr h="249438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6D6F71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Nb journées</a:t>
                      </a:r>
                    </a:p>
                  </a:txBody>
                  <a:tcPr marL="36195" marR="36195" marT="36195" marB="36195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6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900" kern="1200" dirty="0">
                          <a:solidFill>
                            <a:srgbClr val="6D6F7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5 150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6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900" kern="1200" dirty="0">
                          <a:solidFill>
                            <a:srgbClr val="6D6F7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7 537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6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900" kern="1200" dirty="0">
                          <a:solidFill>
                            <a:srgbClr val="6D6F7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11 306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6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900" kern="1200" dirty="0">
                          <a:solidFill>
                            <a:srgbClr val="6D6F7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11 383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6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900" kern="1200" dirty="0">
                          <a:solidFill>
                            <a:srgbClr val="6D6F7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15 363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6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50000"/>
                        </a:lnSpc>
                      </a:pPr>
                      <a:r>
                        <a:rPr lang="fr-FR" sz="900" kern="1200" dirty="0">
                          <a:solidFill>
                            <a:srgbClr val="6D6F7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16 923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07D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D6F7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8981824"/>
                  </a:ext>
                </a:extLst>
              </a:tr>
            </a:tbl>
          </a:graphicData>
        </a:graphic>
      </p:graphicFrame>
      <p:sp>
        <p:nvSpPr>
          <p:cNvPr id="4" name="Rectangle à coins arrondis 3"/>
          <p:cNvSpPr/>
          <p:nvPr/>
        </p:nvSpPr>
        <p:spPr>
          <a:xfrm>
            <a:off x="1122857" y="4181886"/>
            <a:ext cx="1969477" cy="896816"/>
          </a:xfrm>
          <a:prstGeom prst="roundRect">
            <a:avLst/>
          </a:prstGeom>
          <a:solidFill>
            <a:srgbClr val="46BED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  <a:buClr>
                <a:srgbClr val="FF0066"/>
              </a:buClr>
            </a:pP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Activité 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multiplié par 3 </a:t>
            </a: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6 ans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3621793" y="4184817"/>
            <a:ext cx="1969477" cy="896816"/>
          </a:xfrm>
          <a:prstGeom prst="roundRect">
            <a:avLst/>
          </a:prstGeom>
          <a:solidFill>
            <a:srgbClr val="00A596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  <a:buClr>
                <a:srgbClr val="FF0066"/>
              </a:buClr>
            </a:pP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26% </a:t>
            </a: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 patients PEC avec les 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réseaux de SP </a:t>
            </a: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2021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120730" y="4184817"/>
            <a:ext cx="1969477" cy="896816"/>
          </a:xfrm>
          <a:prstGeom prst="roundRect">
            <a:avLst/>
          </a:prstGeom>
          <a:solidFill>
            <a:srgbClr val="F07D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  <a:buClr>
                <a:srgbClr val="FF0066"/>
              </a:buClr>
            </a:pP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100% </a:t>
            </a: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territoire autorisé est 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couvert par l’HAD</a:t>
            </a:r>
            <a:endParaRPr lang="fr-FR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D065F35-F402-83CD-B5FB-7FD8E9ABBD5D}"/>
              </a:ext>
            </a:extLst>
          </p:cNvPr>
          <p:cNvSpPr txBox="1"/>
          <p:nvPr/>
        </p:nvSpPr>
        <p:spPr>
          <a:xfrm>
            <a:off x="6569475" y="6527591"/>
            <a:ext cx="25745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 Sur une période de 8 mois</a:t>
            </a:r>
          </a:p>
        </p:txBody>
      </p:sp>
      <p:sp>
        <p:nvSpPr>
          <p:cNvPr id="9" name="Rectangle à coins arrondis 3">
            <a:extLst>
              <a:ext uri="{FF2B5EF4-FFF2-40B4-BE49-F238E27FC236}">
                <a16:creationId xmlns:a16="http://schemas.microsoft.com/office/drawing/2014/main" id="{6F055BF8-DEDA-3355-D765-0E35F5ACECFB}"/>
              </a:ext>
            </a:extLst>
          </p:cNvPr>
          <p:cNvSpPr/>
          <p:nvPr/>
        </p:nvSpPr>
        <p:spPr>
          <a:xfrm>
            <a:off x="1150880" y="5299369"/>
            <a:ext cx="1969477" cy="896816"/>
          </a:xfrm>
          <a:prstGeom prst="roundRect">
            <a:avLst/>
          </a:prstGeom>
          <a:solidFill>
            <a:srgbClr val="46BED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  <a:buClr>
                <a:srgbClr val="FF0066"/>
              </a:buClr>
            </a:pP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13% </a:t>
            </a: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nos patients PEC en EHPAD et 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11% </a:t>
            </a: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avec un SSIAD en 2021</a:t>
            </a:r>
          </a:p>
        </p:txBody>
      </p:sp>
      <p:sp>
        <p:nvSpPr>
          <p:cNvPr id="10" name="Rectangle à coins arrondis 4">
            <a:extLst>
              <a:ext uri="{FF2B5EF4-FFF2-40B4-BE49-F238E27FC236}">
                <a16:creationId xmlns:a16="http://schemas.microsoft.com/office/drawing/2014/main" id="{1148CAC6-5AD3-9B6B-B861-22E97171BB08}"/>
              </a:ext>
            </a:extLst>
          </p:cNvPr>
          <p:cNvSpPr/>
          <p:nvPr/>
        </p:nvSpPr>
        <p:spPr>
          <a:xfrm>
            <a:off x="3649816" y="5302300"/>
            <a:ext cx="1969477" cy="896816"/>
          </a:xfrm>
          <a:prstGeom prst="roundRect">
            <a:avLst/>
          </a:prstGeom>
          <a:solidFill>
            <a:srgbClr val="00A596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  <a:buClr>
                <a:srgbClr val="FF0066"/>
              </a:buClr>
            </a:pP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14% </a:t>
            </a: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 patients PEC sur la 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Nièvre </a:t>
            </a: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2021</a:t>
            </a:r>
          </a:p>
        </p:txBody>
      </p:sp>
      <p:sp>
        <p:nvSpPr>
          <p:cNvPr id="11" name="Rectangle à coins arrondis 5">
            <a:extLst>
              <a:ext uri="{FF2B5EF4-FFF2-40B4-BE49-F238E27FC236}">
                <a16:creationId xmlns:a16="http://schemas.microsoft.com/office/drawing/2014/main" id="{B175FD7B-E137-E8FD-C143-ED9A19DC8CC5}"/>
              </a:ext>
            </a:extLst>
          </p:cNvPr>
          <p:cNvSpPr/>
          <p:nvPr/>
        </p:nvSpPr>
        <p:spPr>
          <a:xfrm>
            <a:off x="6148753" y="5302300"/>
            <a:ext cx="1969477" cy="896816"/>
          </a:xfrm>
          <a:prstGeom prst="roundRect">
            <a:avLst/>
          </a:prstGeom>
          <a:solidFill>
            <a:srgbClr val="F07D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  <a:buClr>
                <a:srgbClr val="FF0066"/>
              </a:buClr>
            </a:pP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26% </a:t>
            </a:r>
            <a:r>
              <a:rPr lang="fr-FR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de nos patients adressés par leur MT</a:t>
            </a:r>
          </a:p>
        </p:txBody>
      </p:sp>
    </p:spTree>
    <p:extLst>
      <p:ext uri="{BB962C8B-B14F-4D97-AF65-F5344CB8AC3E}">
        <p14:creationId xmlns:p14="http://schemas.microsoft.com/office/powerpoint/2010/main" val="3829390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03920" y="150885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Bilan </a:t>
            </a:r>
            <a:b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57316" y="1760447"/>
            <a:ext cx="885886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L’HAD est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faisable dans tous les territoires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y compris les plus complexes sur le plan géographique, démographique et social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La réussite est facilitée par une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équipe motivée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, des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relations fortes avec les professionnels libéraux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, un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investissement important en nombre de professionnels salariés de support et en outils numériques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et par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l’appui de l’ARS</a:t>
            </a:r>
          </a:p>
          <a:p>
            <a:pPr marL="628650" lvl="1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Le statut privé lucratif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n’empêche pas une relation harmonieuse avec le public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 mais intérêt d’être installé dans les locaux du CH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</a:endParaRPr>
          </a:p>
          <a:p>
            <a:pPr lvl="1" algn="ctr"/>
            <a:r>
              <a:rPr lang="fr-FR" sz="1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MAIS</a:t>
            </a:r>
          </a:p>
          <a:p>
            <a:pPr lvl="1"/>
            <a:endParaRPr lang="fr-FR" sz="1200" dirty="0">
              <a:solidFill>
                <a:srgbClr val="46BED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Les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distances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 à faire imposent plus de personnels de coordination et la coopération avec les libéraux justifie elle aussi une implication accrue au domicile des IDEC :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compensation tarifaire nécessaire pour les territoires difficiles sur le plan géographique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 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La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désertification médicale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est telle que le médecin d’HAD se substitue de plus en plus au médecin traitant. Mais tout aussi difficile de trouver des médecins en HAD que des MG.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Il faut faire connaitre aux étudiants en médecine l’HAD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 via des stages durant les études et internat 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La difficulté est grande de fonctionner au quotidien avec (par ex difficulté du certificat de décès) ou de trouver un kiné .Il faut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développer le partage de compétences et les protocoles de coopération médecin/infirmier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et gérer le sujet démographie et rémunération des libéraux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La multiplicité des associations, réseaux, équipes mobiles, </a:t>
            </a:r>
            <a:r>
              <a:rPr lang="fr-FR" sz="1200" dirty="0" err="1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etc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, sont sources d’illisibilité sur les territoires et de confusion des rôles.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Il faut que les DAC réunissent tous les acteurs et que l’HAD soit pleinement intégré et reconnu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</a:rPr>
              <a:t> (parfois vu comme un concurrent)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F07D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F07D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F07D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fr-FR" sz="1600" dirty="0">
              <a:solidFill>
                <a:srgbClr val="6E378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53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84212" y="1628775"/>
            <a:ext cx="7797873" cy="599813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500" dirty="0">
                <a:solidFill>
                  <a:srgbClr val="FF0066"/>
                </a:solidFill>
                <a:latin typeface="Verdana"/>
                <a:cs typeface="Verdana"/>
              </a:rPr>
              <a:t>MERCI DE VOTRE ATTENTION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646" y="2563841"/>
            <a:ext cx="5699002" cy="19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559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Notre territoire d’intervention (1)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1520" y="2106154"/>
            <a:ext cx="3334327" cy="794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L’HaD Sud Yonne couvre un large territoire de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237 000 habitants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répartis en </a:t>
            </a:r>
            <a:r>
              <a:rPr lang="fr-FR" sz="16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395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communes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51520" y="2973126"/>
            <a:ext cx="3334327" cy="343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2021, nous avons pris en charge </a:t>
            </a:r>
            <a:r>
              <a:rPr lang="fr-FR" sz="16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325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patients différents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provenant de </a:t>
            </a:r>
            <a:r>
              <a:rPr lang="fr-FR" sz="12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tous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territoires autorisés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dont </a:t>
            </a:r>
            <a:r>
              <a:rPr lang="fr-FR" sz="16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45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la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Nièvre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lnSpc>
                <a:spcPct val="114000"/>
              </a:lnSpc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14000"/>
              </a:lnSpc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 nécessité et une volonté : </a:t>
            </a:r>
          </a:p>
          <a:p>
            <a:pPr>
              <a:lnSpc>
                <a:spcPct val="114000"/>
              </a:lnSpc>
            </a:pPr>
            <a:endParaRPr lang="fr-FR" sz="8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 laisser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aucune zone blanche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 pas refuser de patients en raison de l’éloignement de leur domicile</a:t>
            </a:r>
          </a:p>
          <a:p>
            <a:pPr>
              <a:lnSpc>
                <a:spcPct val="114000"/>
              </a:lnSpc>
            </a:pPr>
            <a:endParaRPr lang="fr-FR" sz="12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14000"/>
              </a:lnSpc>
            </a:pPr>
            <a:endParaRPr lang="fr-FR" sz="12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14000"/>
              </a:lnSpc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Actuellement la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file active moyenne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 de </a:t>
            </a:r>
            <a:r>
              <a:rPr lang="fr-FR" sz="16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45 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à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6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53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patients/jour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>
              <a:lnSpc>
                <a:spcPct val="114000"/>
              </a:lnSpc>
            </a:pPr>
            <a:endParaRPr lang="fr-FR" sz="12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408" y="1732531"/>
            <a:ext cx="5057652" cy="505765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EC550BFE-A299-4CA6-E0EE-6F4F628E5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3622" y="2106154"/>
            <a:ext cx="360000" cy="360000"/>
          </a:xfrm>
          <a:prstGeom prst="rect">
            <a:avLst/>
          </a:prstGeom>
        </p:spPr>
      </p:pic>
      <p:pic>
        <p:nvPicPr>
          <p:cNvPr id="54" name="Image 53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87841CE1-BDDC-BCCA-856B-9F8549FCD7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5928" y="2900218"/>
            <a:ext cx="360000" cy="360000"/>
          </a:xfrm>
          <a:prstGeom prst="rect">
            <a:avLst/>
          </a:prstGeom>
        </p:spPr>
      </p:pic>
      <p:pic>
        <p:nvPicPr>
          <p:cNvPr id="55" name="Image 5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8CA75900-2FA1-32CD-AA20-3B7E2BB3C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1148" y="2898380"/>
            <a:ext cx="360000" cy="360000"/>
          </a:xfrm>
          <a:prstGeom prst="rect">
            <a:avLst/>
          </a:prstGeom>
        </p:spPr>
      </p:pic>
      <p:pic>
        <p:nvPicPr>
          <p:cNvPr id="56" name="Image 55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6C6896CC-0E28-B1AE-1596-D73B5A086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4016" y="2659777"/>
            <a:ext cx="360000" cy="360000"/>
          </a:xfrm>
          <a:prstGeom prst="rect">
            <a:avLst/>
          </a:prstGeom>
        </p:spPr>
      </p:pic>
      <p:pic>
        <p:nvPicPr>
          <p:cNvPr id="57" name="Image 56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0FE72FEA-619C-B422-1740-F47C44AB57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4190" y="2479777"/>
            <a:ext cx="360000" cy="360000"/>
          </a:xfrm>
          <a:prstGeom prst="rect">
            <a:avLst/>
          </a:prstGeom>
        </p:spPr>
      </p:pic>
      <p:pic>
        <p:nvPicPr>
          <p:cNvPr id="58" name="Image 57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327C963-FA4C-4DE9-AF88-45C9C2A98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4364" y="2839777"/>
            <a:ext cx="360000" cy="360000"/>
          </a:xfrm>
          <a:prstGeom prst="rect">
            <a:avLst/>
          </a:prstGeom>
        </p:spPr>
      </p:pic>
      <p:pic>
        <p:nvPicPr>
          <p:cNvPr id="59" name="Image 58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40E5042A-7EAF-A9A7-3A25-3AB400D58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7454" y="3275817"/>
            <a:ext cx="360000" cy="360000"/>
          </a:xfrm>
          <a:prstGeom prst="rect">
            <a:avLst/>
          </a:prstGeom>
        </p:spPr>
      </p:pic>
      <p:pic>
        <p:nvPicPr>
          <p:cNvPr id="60" name="Image 59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42896A07-63D5-143C-E7C5-173391149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7915" y="2915817"/>
            <a:ext cx="360000" cy="360000"/>
          </a:xfrm>
          <a:prstGeom prst="rect">
            <a:avLst/>
          </a:prstGeom>
        </p:spPr>
      </p:pic>
      <p:pic>
        <p:nvPicPr>
          <p:cNvPr id="61" name="Image 60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A7DDC59B-D7AB-A0C3-EC85-0DE6E01858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928" y="3417783"/>
            <a:ext cx="360000" cy="360000"/>
          </a:xfrm>
          <a:prstGeom prst="rect">
            <a:avLst/>
          </a:prstGeom>
        </p:spPr>
      </p:pic>
      <p:pic>
        <p:nvPicPr>
          <p:cNvPr id="62" name="Image 61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E40A76D3-9169-8F48-4A24-711519DBF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8796" y="3613304"/>
            <a:ext cx="360000" cy="360000"/>
          </a:xfrm>
          <a:prstGeom prst="rect">
            <a:avLst/>
          </a:prstGeom>
        </p:spPr>
      </p:pic>
      <p:pic>
        <p:nvPicPr>
          <p:cNvPr id="63" name="Image 62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743F94EE-BAA9-FCD2-2913-147E5798D6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6314" y="3019777"/>
            <a:ext cx="360000" cy="360000"/>
          </a:xfrm>
          <a:prstGeom prst="rect">
            <a:avLst/>
          </a:prstGeom>
        </p:spPr>
      </p:pic>
      <p:pic>
        <p:nvPicPr>
          <p:cNvPr id="64" name="Image 63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F6DBF0-DB3F-C63A-B46F-8C27E9B357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8888" y="3301131"/>
            <a:ext cx="360000" cy="360000"/>
          </a:xfrm>
          <a:prstGeom prst="rect">
            <a:avLst/>
          </a:prstGeom>
        </p:spPr>
      </p:pic>
      <p:pic>
        <p:nvPicPr>
          <p:cNvPr id="65" name="Image 6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AD474551-EF2E-8861-BC84-DE8EFC27BB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2804" y="4148228"/>
            <a:ext cx="360000" cy="360000"/>
          </a:xfrm>
          <a:prstGeom prst="rect">
            <a:avLst/>
          </a:prstGeom>
        </p:spPr>
      </p:pic>
      <p:pic>
        <p:nvPicPr>
          <p:cNvPr id="66" name="Image 65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790123A6-2816-4EC2-D9FA-9BE02B64D0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8704" y="3793304"/>
            <a:ext cx="360000" cy="360000"/>
          </a:xfrm>
          <a:prstGeom prst="rect">
            <a:avLst/>
          </a:prstGeom>
        </p:spPr>
      </p:pic>
      <p:pic>
        <p:nvPicPr>
          <p:cNvPr id="67" name="Image 66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C4B09646-6793-A859-BD54-9146CD1CB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8704" y="4503576"/>
            <a:ext cx="360000" cy="360000"/>
          </a:xfrm>
          <a:prstGeom prst="rect">
            <a:avLst/>
          </a:prstGeom>
        </p:spPr>
      </p:pic>
      <p:pic>
        <p:nvPicPr>
          <p:cNvPr id="68" name="Image 67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49DDD0B1-76AE-AB84-EC01-84A210A42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628" y="5134501"/>
            <a:ext cx="360000" cy="360000"/>
          </a:xfrm>
          <a:prstGeom prst="rect">
            <a:avLst/>
          </a:prstGeom>
        </p:spPr>
      </p:pic>
      <p:pic>
        <p:nvPicPr>
          <p:cNvPr id="69" name="Image 68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9A257645-70D1-FB62-59DD-6492DA20B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4348" y="4574281"/>
            <a:ext cx="360000" cy="360000"/>
          </a:xfrm>
          <a:prstGeom prst="rect">
            <a:avLst/>
          </a:prstGeom>
        </p:spPr>
      </p:pic>
      <p:pic>
        <p:nvPicPr>
          <p:cNvPr id="70" name="Image 69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6103396B-92AA-3179-478A-26D1400D32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3243" y="4143576"/>
            <a:ext cx="360000" cy="360000"/>
          </a:xfrm>
          <a:prstGeom prst="rect">
            <a:avLst/>
          </a:prstGeom>
        </p:spPr>
      </p:pic>
      <p:pic>
        <p:nvPicPr>
          <p:cNvPr id="71" name="Image 70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A26F53CD-4AC1-834F-2E6B-D17A41CBE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4190" y="3901357"/>
            <a:ext cx="360000" cy="360000"/>
          </a:xfrm>
          <a:prstGeom prst="rect">
            <a:avLst/>
          </a:prstGeom>
        </p:spPr>
      </p:pic>
      <p:pic>
        <p:nvPicPr>
          <p:cNvPr id="72" name="Image 71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256F492E-A490-2BA3-D1F7-369CD59F73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8934" y="3541357"/>
            <a:ext cx="360000" cy="360000"/>
          </a:xfrm>
          <a:prstGeom prst="rect">
            <a:avLst/>
          </a:prstGeom>
        </p:spPr>
      </p:pic>
      <p:pic>
        <p:nvPicPr>
          <p:cNvPr id="73" name="Image 72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A5FCFE51-58A4-DF95-12B0-5D99A1FFF3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3890" y="3786423"/>
            <a:ext cx="360000" cy="360000"/>
          </a:xfrm>
          <a:prstGeom prst="rect">
            <a:avLst/>
          </a:prstGeom>
        </p:spPr>
      </p:pic>
      <p:pic>
        <p:nvPicPr>
          <p:cNvPr id="74" name="Image 73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02AA094-82A3-14FC-2430-AC4940570F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1631" y="3633705"/>
            <a:ext cx="360000" cy="360000"/>
          </a:xfrm>
          <a:prstGeom prst="rect">
            <a:avLst/>
          </a:prstGeom>
        </p:spPr>
      </p:pic>
      <p:pic>
        <p:nvPicPr>
          <p:cNvPr id="75" name="Image 7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12649ADD-E592-B466-A67C-46FF8F71DE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9766" y="3453705"/>
            <a:ext cx="360000" cy="360000"/>
          </a:xfrm>
          <a:prstGeom prst="rect">
            <a:avLst/>
          </a:prstGeom>
        </p:spPr>
      </p:pic>
      <p:pic>
        <p:nvPicPr>
          <p:cNvPr id="76" name="Image 75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E7D946D2-6AE8-BFDB-1F58-C5A047C03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9466" y="3661131"/>
            <a:ext cx="360000" cy="360000"/>
          </a:xfrm>
          <a:prstGeom prst="rect">
            <a:avLst/>
          </a:prstGeom>
        </p:spPr>
      </p:pic>
      <p:pic>
        <p:nvPicPr>
          <p:cNvPr id="77" name="Image 76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40A1B40F-696C-59DC-B8E8-5E96FD8BF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7990" y="4023978"/>
            <a:ext cx="360000" cy="360000"/>
          </a:xfrm>
          <a:prstGeom prst="rect">
            <a:avLst/>
          </a:prstGeom>
        </p:spPr>
      </p:pic>
      <p:pic>
        <p:nvPicPr>
          <p:cNvPr id="78" name="Image 77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B2254B4F-AF78-0F79-334D-9DE355A313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5038" y="4109963"/>
            <a:ext cx="360000" cy="360000"/>
          </a:xfrm>
          <a:prstGeom prst="rect">
            <a:avLst/>
          </a:prstGeom>
        </p:spPr>
      </p:pic>
      <p:pic>
        <p:nvPicPr>
          <p:cNvPr id="79" name="Image 78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B5CE58BD-5D47-F550-FFB0-85416B2469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3991" y="4056966"/>
            <a:ext cx="360000" cy="360000"/>
          </a:xfrm>
          <a:prstGeom prst="rect">
            <a:avLst/>
          </a:prstGeom>
        </p:spPr>
      </p:pic>
      <p:pic>
        <p:nvPicPr>
          <p:cNvPr id="80" name="Image 79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AF11108F-6817-C1DB-2058-FD367C6F17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5739" y="4503974"/>
            <a:ext cx="360000" cy="360000"/>
          </a:xfrm>
          <a:prstGeom prst="rect">
            <a:avLst/>
          </a:prstGeom>
        </p:spPr>
      </p:pic>
      <p:pic>
        <p:nvPicPr>
          <p:cNvPr id="81" name="Image 80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B745F0EC-75B8-8F4C-8C90-C208CE33AF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7540" y="4830321"/>
            <a:ext cx="360000" cy="360000"/>
          </a:xfrm>
          <a:prstGeom prst="rect">
            <a:avLst/>
          </a:prstGeom>
        </p:spPr>
      </p:pic>
      <p:pic>
        <p:nvPicPr>
          <p:cNvPr id="82" name="Image 81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A26DA117-3DDB-D685-F66D-DC3C5AA83C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7130" y="4724980"/>
            <a:ext cx="360000" cy="360000"/>
          </a:xfrm>
          <a:prstGeom prst="rect">
            <a:avLst/>
          </a:prstGeom>
        </p:spPr>
      </p:pic>
      <p:pic>
        <p:nvPicPr>
          <p:cNvPr id="83" name="Image 82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1FD3B209-3DEF-998F-6EE3-04B48D2CE6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3777" y="4299914"/>
            <a:ext cx="360000" cy="360000"/>
          </a:xfrm>
          <a:prstGeom prst="rect">
            <a:avLst/>
          </a:prstGeom>
        </p:spPr>
      </p:pic>
      <p:pic>
        <p:nvPicPr>
          <p:cNvPr id="84" name="Image 83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996B523C-A3F2-DD16-B38C-0794C43F3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3890" y="5229731"/>
            <a:ext cx="360000" cy="360000"/>
          </a:xfrm>
          <a:prstGeom prst="rect">
            <a:avLst/>
          </a:prstGeom>
        </p:spPr>
      </p:pic>
      <p:pic>
        <p:nvPicPr>
          <p:cNvPr id="85" name="Image 8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F442A2AF-732A-7E2E-43B2-4EA133618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7720" y="5314501"/>
            <a:ext cx="360000" cy="360000"/>
          </a:xfrm>
          <a:prstGeom prst="rect">
            <a:avLst/>
          </a:prstGeom>
        </p:spPr>
      </p:pic>
      <p:pic>
        <p:nvPicPr>
          <p:cNvPr id="86" name="Image 85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9CC80885-9FDE-2BE1-749F-941A908850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2300" y="4544980"/>
            <a:ext cx="360000" cy="360000"/>
          </a:xfrm>
          <a:prstGeom prst="rect">
            <a:avLst/>
          </a:prstGeom>
        </p:spPr>
      </p:pic>
      <p:pic>
        <p:nvPicPr>
          <p:cNvPr id="87" name="Image 86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26ECF47C-2D7C-DC19-EB3E-BAD3A533E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6294" y="4629918"/>
            <a:ext cx="360000" cy="360000"/>
          </a:xfrm>
          <a:prstGeom prst="rect">
            <a:avLst/>
          </a:prstGeom>
        </p:spPr>
      </p:pic>
      <p:pic>
        <p:nvPicPr>
          <p:cNvPr id="88" name="Image 87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66DC7A61-CD3A-38EA-96D5-81BF30F39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5377" y="5226669"/>
            <a:ext cx="360000" cy="360000"/>
          </a:xfrm>
          <a:prstGeom prst="rect">
            <a:avLst/>
          </a:prstGeom>
        </p:spPr>
      </p:pic>
      <p:pic>
        <p:nvPicPr>
          <p:cNvPr id="89" name="Image 88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B317D632-23CD-C201-F5C8-E3B2BE4404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146" y="5084980"/>
            <a:ext cx="360000" cy="360000"/>
          </a:xfrm>
          <a:prstGeom prst="rect">
            <a:avLst/>
          </a:prstGeom>
        </p:spPr>
      </p:pic>
      <p:pic>
        <p:nvPicPr>
          <p:cNvPr id="90" name="Image 89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2DA09832-0172-93A4-0E6D-2E2F966A2A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2690" y="4904270"/>
            <a:ext cx="360000" cy="360000"/>
          </a:xfrm>
          <a:prstGeom prst="rect">
            <a:avLst/>
          </a:prstGeom>
        </p:spPr>
      </p:pic>
      <p:pic>
        <p:nvPicPr>
          <p:cNvPr id="91" name="Image 90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BDF73FE6-6DAD-A162-DBE7-06CE819018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5038" y="4876770"/>
            <a:ext cx="360000" cy="360000"/>
          </a:xfrm>
          <a:prstGeom prst="rect">
            <a:avLst/>
          </a:prstGeom>
        </p:spPr>
      </p:pic>
      <p:pic>
        <p:nvPicPr>
          <p:cNvPr id="92" name="Image 91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06BDB074-91FF-A21B-2AEF-8FAFD0AD9E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0146" y="6134305"/>
            <a:ext cx="360000" cy="360000"/>
          </a:xfrm>
          <a:prstGeom prst="rect">
            <a:avLst/>
          </a:prstGeom>
        </p:spPr>
      </p:pic>
      <p:pic>
        <p:nvPicPr>
          <p:cNvPr id="93" name="Image 92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17B7A8B-1F18-D463-F182-BBA666344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0650" y="5677797"/>
            <a:ext cx="360000" cy="360000"/>
          </a:xfrm>
          <a:prstGeom prst="rect">
            <a:avLst/>
          </a:prstGeom>
        </p:spPr>
      </p:pic>
      <p:pic>
        <p:nvPicPr>
          <p:cNvPr id="94" name="Image 93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B77D4C8C-8242-5A1F-AE66-D76BB47F0F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6294" y="6000196"/>
            <a:ext cx="360000" cy="360000"/>
          </a:xfrm>
          <a:prstGeom prst="rect">
            <a:avLst/>
          </a:prstGeom>
        </p:spPr>
      </p:pic>
      <p:pic>
        <p:nvPicPr>
          <p:cNvPr id="95" name="Image 9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1FBEB1CA-4D29-368C-486E-5A6EE40FAC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4591" y="5497797"/>
            <a:ext cx="360000" cy="360000"/>
          </a:xfrm>
          <a:prstGeom prst="rect">
            <a:avLst/>
          </a:prstGeom>
        </p:spPr>
      </p:pic>
      <p:pic>
        <p:nvPicPr>
          <p:cNvPr id="96" name="Image 95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C4A33D5-BFDC-169B-F94A-FFF9D56D60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411" y="4495180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14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Notre territoire d’intervention (2)</a:t>
            </a:r>
            <a:b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51520" y="3256045"/>
            <a:ext cx="35127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temps de trajets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nécessaires pour rallier la Nièvre depuis Auxerre nous limitaient dans le déploiement de notre activité sur ce territoire. </a:t>
            </a:r>
          </a:p>
          <a:p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Nous avons depuis fin 2021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ouvert une antenne au sein du CH de Cosne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afin de bénéficier d’un espace de rencontre, de travail pour l’IDELI et de stockage sur le département. </a:t>
            </a:r>
          </a:p>
          <a:p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Nous avons également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conventionné avec la PUI du CH de Cosne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pour la délivrance de médicaments à usage hospitalier.</a:t>
            </a: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CAE8B4AE-2B92-D4FB-CF24-2E0A6CD35949}"/>
              </a:ext>
            </a:extLst>
          </p:cNvPr>
          <p:cNvGrpSpPr/>
          <p:nvPr/>
        </p:nvGrpSpPr>
        <p:grpSpPr>
          <a:xfrm>
            <a:off x="3984084" y="1756493"/>
            <a:ext cx="5057652" cy="5057652"/>
            <a:chOff x="3984084" y="1756493"/>
            <a:chExt cx="5057652" cy="5057652"/>
          </a:xfrm>
        </p:grpSpPr>
        <p:pic>
          <p:nvPicPr>
            <p:cNvPr id="61" name="Image 60">
              <a:extLst>
                <a:ext uri="{FF2B5EF4-FFF2-40B4-BE49-F238E27FC236}">
                  <a16:creationId xmlns:a16="http://schemas.microsoft.com/office/drawing/2014/main" id="{BE1F6CCD-81D8-4C84-B9BA-84C17B44C6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4" y="1756493"/>
              <a:ext cx="5057652" cy="50576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A57B1BC5-5D66-23B2-0433-B15D638D5000}"/>
                </a:ext>
              </a:extLst>
            </p:cNvPr>
            <p:cNvSpPr txBox="1"/>
            <p:nvPr/>
          </p:nvSpPr>
          <p:spPr>
            <a:xfrm rot="17614257">
              <a:off x="5422510" y="3487841"/>
              <a:ext cx="11086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2h15 min</a:t>
              </a:r>
            </a:p>
          </p:txBody>
        </p:sp>
      </p:grpSp>
      <p:sp>
        <p:nvSpPr>
          <p:cNvPr id="47" name="ZoneTexte 46">
            <a:extLst>
              <a:ext uri="{FF2B5EF4-FFF2-40B4-BE49-F238E27FC236}">
                <a16:creationId xmlns:a16="http://schemas.microsoft.com/office/drawing/2014/main" id="{705D8FFC-329E-54A0-6199-BC861F320331}"/>
              </a:ext>
            </a:extLst>
          </p:cNvPr>
          <p:cNvSpPr txBox="1"/>
          <p:nvPr/>
        </p:nvSpPr>
        <p:spPr>
          <a:xfrm>
            <a:off x="227696" y="1847859"/>
            <a:ext cx="3512784" cy="282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437D830D-9518-0BDD-35F1-D28A77B38FF6}"/>
              </a:ext>
            </a:extLst>
          </p:cNvPr>
          <p:cNvSpPr txBox="1"/>
          <p:nvPr/>
        </p:nvSpPr>
        <p:spPr>
          <a:xfrm>
            <a:off x="227696" y="2130052"/>
            <a:ext cx="3512784" cy="1124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taille du territoire couplée à la volonté de l’HAD de desservir toutes les zones autorisées entraînent de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nombreux déplacements inévitablement  chronophages.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F078279C-65CB-53E9-2136-84AADA1D9F12}"/>
              </a:ext>
            </a:extLst>
          </p:cNvPr>
          <p:cNvCxnSpPr/>
          <p:nvPr/>
        </p:nvCxnSpPr>
        <p:spPr>
          <a:xfrm flipH="1">
            <a:off x="4984736" y="1910004"/>
            <a:ext cx="1984235" cy="4748248"/>
          </a:xfrm>
          <a:prstGeom prst="straightConnector1">
            <a:avLst/>
          </a:prstGeom>
          <a:ln>
            <a:solidFill>
              <a:srgbClr val="FF0066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B84626C0-510C-3E41-E437-97D63A7A6408}"/>
              </a:ext>
            </a:extLst>
          </p:cNvPr>
          <p:cNvCxnSpPr>
            <a:cxnSpLocks/>
          </p:cNvCxnSpPr>
          <p:nvPr/>
        </p:nvCxnSpPr>
        <p:spPr>
          <a:xfrm flipH="1">
            <a:off x="4373724" y="3474551"/>
            <a:ext cx="4335270" cy="1283880"/>
          </a:xfrm>
          <a:prstGeom prst="straightConnector1">
            <a:avLst/>
          </a:prstGeom>
          <a:ln>
            <a:solidFill>
              <a:srgbClr val="FF0066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1F4622CC-AD50-B96E-B667-8181CA746244}"/>
              </a:ext>
            </a:extLst>
          </p:cNvPr>
          <p:cNvSpPr txBox="1"/>
          <p:nvPr/>
        </p:nvSpPr>
        <p:spPr>
          <a:xfrm rot="20663156">
            <a:off x="6220681" y="4147722"/>
            <a:ext cx="110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2h05 min</a:t>
            </a:r>
          </a:p>
        </p:txBody>
      </p:sp>
    </p:spTree>
    <p:extLst>
      <p:ext uri="{BB962C8B-B14F-4D97-AF65-F5344CB8AC3E}">
        <p14:creationId xmlns:p14="http://schemas.microsoft.com/office/powerpoint/2010/main" val="451814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 territoire très étendu, de multiples défis</a:t>
            </a:r>
            <a:b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705D8FFC-329E-54A0-6199-BC861F320331}"/>
              </a:ext>
            </a:extLst>
          </p:cNvPr>
          <p:cNvSpPr txBox="1"/>
          <p:nvPr/>
        </p:nvSpPr>
        <p:spPr>
          <a:xfrm>
            <a:off x="227696" y="1910004"/>
            <a:ext cx="8738751" cy="4071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nécessité de couvrir tout le territoire y compris les endroits les plus reculés afin de ne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 avoir de zones blanches</a:t>
            </a: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temps de trajets élevés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qui sont un frein à la fidélisation et au recrutement des soignants qui sont amenés à effectuer de nombreux </a:t>
            </a:r>
            <a:r>
              <a:rPr lang="fr-FR" sz="1200" dirty="0">
                <a:solidFill>
                  <a:srgbClr val="77787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déplacements</a:t>
            </a: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14000"/>
              </a:lnSpc>
              <a:buClr>
                <a:srgbClr val="FF0066"/>
              </a:buClr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présence de l’HAD sur deux départements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(89 et 58) très différents et la multiplicité des interlocuteurs que cela entraîne (Conseils généraux, délégués ARS, CPAM, responsables des professionnels libéraux, etc.)</a:t>
            </a:r>
          </a:p>
          <a:p>
            <a:pPr>
              <a:lnSpc>
                <a:spcPct val="114000"/>
              </a:lnSpc>
              <a:buClr>
                <a:srgbClr val="FF0066"/>
              </a:buClr>
            </a:pPr>
            <a:endParaRPr lang="fr-FR" sz="1200" dirty="0">
              <a:solidFill>
                <a:srgbClr val="FF006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77787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L’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objectif à atteindre </a:t>
            </a:r>
            <a:r>
              <a:rPr lang="fr-FR" sz="1200" dirty="0">
                <a:solidFill>
                  <a:srgbClr val="777877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30 patients pour 100 000 habitants</a:t>
            </a: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 présence de nombreux CH de proximité, ce qui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augmente le nombre de prescripteurs potentiels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Les efforts de communication afin de faire connaître l’HAD s’en retrouvent multipliés</a:t>
            </a: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L’éloignement du CHU de référence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(CHU de DIJON)</a:t>
            </a: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1450" indent="-171450">
              <a:lnSpc>
                <a:spcPct val="114000"/>
              </a:lnSpc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14000"/>
              </a:lnSpc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348859F7-6743-1D51-4D1C-73549BEC2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5441" y="5657026"/>
            <a:ext cx="1200974" cy="1200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663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30923" y="2510127"/>
            <a:ext cx="6418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atouts de notre établissement d’Hospitalisation à Domicile 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475" y="4200812"/>
            <a:ext cx="2266950" cy="200977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73" t="21299" r="57596" b="13327"/>
          <a:stretch/>
        </p:blipFill>
        <p:spPr>
          <a:xfrm>
            <a:off x="1006720" y="4514929"/>
            <a:ext cx="1608992" cy="138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9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65533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 société </a:t>
            </a:r>
            <a:r>
              <a:rPr lang="fr-FR" sz="2400" dirty="0" err="1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HaD</a:t>
            </a:r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FRANCE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344129" y="1885112"/>
            <a:ext cx="868188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L’HaD Sud Yonne &amp; Bourgogne Nivernaise fait partie du groupe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HaD FRANCE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qui est composé de 5 établissements d’HAD situés dans 4 régions différentes, tous implantés dans des territoires majoritairement ruraux.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D4D4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 err="1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HaD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statut privé lucratif, qui a pris la suite en 2016 de plusieurs HAD publics (4) et a repris une partie du territoire de l’HAD installé sur la Nièvre qui ne couvrait pas la partie Nord du département.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HAD installé dans les locaux du CH d’Auxerre avec l’antenne installée dans les locaux du CH de Cosne sur Loire.</a:t>
            </a: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D4D4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 regroupement permet :</a:t>
            </a:r>
          </a:p>
          <a:p>
            <a:pPr>
              <a:buClr>
                <a:srgbClr val="FF0066"/>
              </a:buClr>
            </a:pPr>
            <a:endParaRPr lang="fr-FR" sz="1200" dirty="0">
              <a:solidFill>
                <a:srgbClr val="4D4D4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une</a:t>
            </a:r>
            <a:r>
              <a:rPr lang="fr-FR" sz="1200" dirty="0">
                <a:solidFill>
                  <a:srgbClr val="4D4D4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astreinte médicale 24h/24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possible grâce à notre logiciel patient identique pour les 5 HAD.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une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mutualisation des fonctions supports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(DIM, RH, finances, compta, etc.).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une</a:t>
            </a:r>
            <a:r>
              <a:rPr lang="fr-FR" sz="1200" dirty="0">
                <a:solidFill>
                  <a:srgbClr val="4D4D4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politique qualité et gestion des risques unique,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établie à grande échelle.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une amélioration des pratiques basée sur l’échange et le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retour d’expériences mutualisées des 5 HAD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628650" lvl="1" indent="-171450">
              <a:buClr>
                <a:srgbClr val="FF0066"/>
              </a:buClr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l’organisation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d’instances uniques ( CME, CLUD ….) mais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avec des membres de chaque établissement.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44129" y="5334948"/>
            <a:ext cx="8551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0066"/>
              </a:buClr>
            </a:pP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 2021, les établissements d’HaD FRANCE ont pris en charge en moyenne </a:t>
            </a:r>
            <a:r>
              <a:rPr lang="fr-FR" sz="1200" b="1" dirty="0">
                <a:solidFill>
                  <a:srgbClr val="6E378C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183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patients/jours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Clr>
                <a:srgbClr val="FF0066"/>
              </a:buClr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Clr>
                <a:srgbClr val="FF0066"/>
              </a:buClr>
            </a:pPr>
            <a:endParaRPr lang="fr-FR" sz="1200" dirty="0">
              <a:solidFill>
                <a:srgbClr val="6D6F7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Clr>
                <a:srgbClr val="FF0066"/>
              </a:buClr>
            </a:pP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Pour information </a:t>
            </a:r>
            <a:r>
              <a:rPr lang="fr-FR" sz="1200" dirty="0" err="1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HaD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FRANCE gère également l’HAD de Lozère (75 000 habitants) qui compte actuellement entre </a:t>
            </a:r>
            <a:r>
              <a:rPr lang="fr-FR" sz="1200" b="1" dirty="0">
                <a:solidFill>
                  <a:srgbClr val="6E378C"/>
                </a:solidFill>
                <a:latin typeface="Verdana" pitchFamily="34" charset="0"/>
                <a:ea typeface="Verdana" pitchFamily="34" charset="0"/>
              </a:rPr>
              <a:t>35 et 40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patients/jours 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soit un ratio de plus de </a:t>
            </a:r>
            <a:r>
              <a:rPr lang="fr-FR" sz="1200" b="1" dirty="0">
                <a:solidFill>
                  <a:srgbClr val="6E378C"/>
                </a:solidFill>
                <a:latin typeface="Verdana" pitchFamily="34" charset="0"/>
                <a:ea typeface="Verdana" pitchFamily="34" charset="0"/>
              </a:rPr>
              <a:t>50</a:t>
            </a:r>
            <a:r>
              <a:rPr lang="fr-FR" sz="1200" dirty="0">
                <a:solidFill>
                  <a:srgbClr val="6D6F7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1200" dirty="0">
                <a:solidFill>
                  <a:srgbClr val="FF0066"/>
                </a:solidFill>
                <a:latin typeface="Verdana" pitchFamily="34" charset="0"/>
                <a:ea typeface="Verdana" pitchFamily="34" charset="0"/>
              </a:rPr>
              <a:t>patients/j/100000 habitants</a:t>
            </a:r>
          </a:p>
        </p:txBody>
      </p:sp>
    </p:spTree>
    <p:extLst>
      <p:ext uri="{BB962C8B-B14F-4D97-AF65-F5344CB8AC3E}">
        <p14:creationId xmlns:p14="http://schemas.microsoft.com/office/powerpoint/2010/main" val="183533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Notre équipe</a:t>
            </a:r>
            <a:b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392969" y="3254609"/>
            <a:ext cx="4172698" cy="796943"/>
            <a:chOff x="1191490" y="2740585"/>
            <a:chExt cx="4498948" cy="796943"/>
          </a:xfrm>
        </p:grpSpPr>
        <p:sp>
          <p:nvSpPr>
            <p:cNvPr id="5" name="ZoneTexte 4"/>
            <p:cNvSpPr txBox="1"/>
            <p:nvPr/>
          </p:nvSpPr>
          <p:spPr>
            <a:xfrm>
              <a:off x="1930401" y="2974617"/>
              <a:ext cx="3760037" cy="5629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4000"/>
                </a:lnSpc>
              </a:pPr>
              <a:r>
                <a:rPr lang="fr-FR" sz="16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fr-FR" sz="12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responsable d’établissement </a:t>
              </a:r>
              <a:r>
                <a: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qui dirige l’équipe </a:t>
              </a: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 ETP</a:t>
              </a:r>
            </a:p>
          </p:txBody>
        </p:sp>
        <p:pic>
          <p:nvPicPr>
            <p:cNvPr id="6" name="Image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263" t="19724" r="21555" b="19077"/>
            <a:stretch/>
          </p:blipFill>
          <p:spPr>
            <a:xfrm>
              <a:off x="1191490" y="2740585"/>
              <a:ext cx="628073" cy="660640"/>
            </a:xfrm>
            <a:prstGeom prst="rect">
              <a:avLst/>
            </a:prstGeom>
          </p:spPr>
        </p:pic>
      </p:grpSp>
      <p:grpSp>
        <p:nvGrpSpPr>
          <p:cNvPr id="7" name="Groupe 6"/>
          <p:cNvGrpSpPr/>
          <p:nvPr/>
        </p:nvGrpSpPr>
        <p:grpSpPr>
          <a:xfrm>
            <a:off x="4565667" y="3192638"/>
            <a:ext cx="4770276" cy="1361288"/>
            <a:chOff x="251520" y="3602215"/>
            <a:chExt cx="4770276" cy="1361288"/>
          </a:xfrm>
        </p:grpSpPr>
        <p:sp>
          <p:nvSpPr>
            <p:cNvPr id="8" name="ZoneTexte 7"/>
            <p:cNvSpPr txBox="1"/>
            <p:nvPr/>
          </p:nvSpPr>
          <p:spPr>
            <a:xfrm>
              <a:off x="936847" y="3769073"/>
              <a:ext cx="4084949" cy="119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4000"/>
                </a:lnSpc>
              </a:pPr>
              <a:r>
                <a:rPr lang="fr-FR" sz="16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fr-FR" sz="14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</a:t>
              </a:r>
              <a:r>
                <a:rPr lang="fr-FR" sz="12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médecin coordonnateur </a:t>
              </a:r>
              <a:r>
                <a: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qui est garant du respect des soins prescrits, c’est le </a:t>
              </a: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référent médical de </a:t>
              </a:r>
              <a:r>
                <a:rPr lang="fr-FR" sz="1200" dirty="0" err="1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l’HaD</a:t>
              </a: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0,6 ETP, et 4 autres médecins des autres établissements, </a:t>
              </a:r>
              <a:r>
                <a:rPr lang="fr-FR" sz="1200" dirty="0" err="1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HaD</a:t>
              </a: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France offrant une couverture médicale 24h/24</a:t>
              </a:r>
            </a:p>
          </p:txBody>
        </p:sp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520" y="3602215"/>
              <a:ext cx="457777" cy="856936"/>
            </a:xfrm>
            <a:prstGeom prst="rect">
              <a:avLst/>
            </a:prstGeom>
          </p:spPr>
        </p:pic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6C787442-8792-4C58-A334-1CB1D9FB7391}"/>
              </a:ext>
            </a:extLst>
          </p:cNvPr>
          <p:cNvGrpSpPr/>
          <p:nvPr/>
        </p:nvGrpSpPr>
        <p:grpSpPr>
          <a:xfrm>
            <a:off x="4602612" y="4669212"/>
            <a:ext cx="4341396" cy="983924"/>
            <a:chOff x="4604020" y="2759126"/>
            <a:chExt cx="4341396" cy="983924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6A2270A3-5A21-458D-93B3-901736E4494A}"/>
                </a:ext>
              </a:extLst>
            </p:cNvPr>
            <p:cNvSpPr txBox="1"/>
            <p:nvPr/>
          </p:nvSpPr>
          <p:spPr>
            <a:xfrm>
              <a:off x="5278580" y="2759126"/>
              <a:ext cx="3666836" cy="9839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4000"/>
                </a:lnSpc>
              </a:pPr>
              <a:r>
                <a:rPr lang="fr-FR" sz="16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fr-FR" sz="12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assistante sociale </a:t>
              </a:r>
              <a:r>
                <a: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qui évalue les besoins sociaux et sollicite les moyens humains ou financiers pour faciliter la prise en charge </a:t>
              </a:r>
            </a:p>
            <a:p>
              <a:pPr>
                <a:lnSpc>
                  <a:spcPct val="114000"/>
                </a:lnSpc>
              </a:pP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 ETP</a:t>
              </a:r>
            </a:p>
          </p:txBody>
        </p:sp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1E885FDC-C5D2-4512-A9D5-0378975EDF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513" t="15449" r="11625"/>
            <a:stretch/>
          </p:blipFill>
          <p:spPr>
            <a:xfrm>
              <a:off x="4604020" y="2815880"/>
              <a:ext cx="637924" cy="664987"/>
            </a:xfrm>
            <a:prstGeom prst="rect">
              <a:avLst/>
            </a:prstGeom>
          </p:spPr>
        </p:pic>
      </p:grpSp>
      <p:sp>
        <p:nvSpPr>
          <p:cNvPr id="22" name="ZoneTexte 21">
            <a:extLst>
              <a:ext uri="{FF2B5EF4-FFF2-40B4-BE49-F238E27FC236}">
                <a16:creationId xmlns:a16="http://schemas.microsoft.com/office/drawing/2014/main" id="{D2CB7E5E-E5EA-403A-A3B8-9CE3C1264D24}"/>
              </a:ext>
            </a:extLst>
          </p:cNvPr>
          <p:cNvSpPr txBox="1"/>
          <p:nvPr/>
        </p:nvSpPr>
        <p:spPr>
          <a:xfrm>
            <a:off x="926080" y="4693501"/>
            <a:ext cx="3666836" cy="562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fr-FR" sz="16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cadre IDE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qui manage les équipes soignantes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ETP</a:t>
            </a: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33C51710-AAD3-46FB-AA56-E654C86DB6A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4436" t="9649" r="24859" b="7665"/>
          <a:stretch/>
        </p:blipFill>
        <p:spPr>
          <a:xfrm>
            <a:off x="289455" y="4506543"/>
            <a:ext cx="588994" cy="1124220"/>
          </a:xfrm>
          <a:prstGeom prst="rect">
            <a:avLst/>
          </a:prstGeom>
        </p:spPr>
      </p:pic>
      <p:grpSp>
        <p:nvGrpSpPr>
          <p:cNvPr id="21" name="Groupe 20">
            <a:extLst>
              <a:ext uri="{FF2B5EF4-FFF2-40B4-BE49-F238E27FC236}">
                <a16:creationId xmlns:a16="http://schemas.microsoft.com/office/drawing/2014/main" id="{E3C21C20-5D83-DDE4-F0F1-770B4091428E}"/>
              </a:ext>
            </a:extLst>
          </p:cNvPr>
          <p:cNvGrpSpPr/>
          <p:nvPr/>
        </p:nvGrpSpPr>
        <p:grpSpPr>
          <a:xfrm>
            <a:off x="620975" y="1831589"/>
            <a:ext cx="7217626" cy="1345170"/>
            <a:chOff x="620975" y="1811425"/>
            <a:chExt cx="7217626" cy="1345170"/>
          </a:xfrm>
        </p:grpSpPr>
        <p:grpSp>
          <p:nvGrpSpPr>
            <p:cNvPr id="23" name="Groupe 22">
              <a:extLst>
                <a:ext uri="{FF2B5EF4-FFF2-40B4-BE49-F238E27FC236}">
                  <a16:creationId xmlns:a16="http://schemas.microsoft.com/office/drawing/2014/main" id="{C7B795E4-FFB0-72BE-B7D5-6C0CC0CF8DF9}"/>
                </a:ext>
              </a:extLst>
            </p:cNvPr>
            <p:cNvGrpSpPr/>
            <p:nvPr/>
          </p:nvGrpSpPr>
          <p:grpSpPr>
            <a:xfrm>
              <a:off x="877454" y="1821871"/>
              <a:ext cx="6961147" cy="1334724"/>
              <a:chOff x="877454" y="1504442"/>
              <a:chExt cx="6961147" cy="1334724"/>
            </a:xfrm>
          </p:grpSpPr>
          <p:sp>
            <p:nvSpPr>
              <p:cNvPr id="26" name="ZoneTexte 25">
                <a:extLst>
                  <a:ext uri="{FF2B5EF4-FFF2-40B4-BE49-F238E27FC236}">
                    <a16:creationId xmlns:a16="http://schemas.microsoft.com/office/drawing/2014/main" id="{5BF545AD-CE70-D189-6F96-6810F37AE14B}"/>
                  </a:ext>
                </a:extLst>
              </p:cNvPr>
              <p:cNvSpPr txBox="1"/>
              <p:nvPr/>
            </p:nvSpPr>
            <p:spPr>
              <a:xfrm>
                <a:off x="2007363" y="1504442"/>
                <a:ext cx="5831238" cy="13347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fr-FR" sz="1200" b="1" dirty="0">
                    <a:solidFill>
                      <a:srgbClr val="FF0066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Un triple objectif :</a:t>
                </a:r>
              </a:p>
              <a:p>
                <a:pPr>
                  <a:lnSpc>
                    <a:spcPct val="114000"/>
                  </a:lnSpc>
                </a:pPr>
                <a:endPara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marL="628650" lvl="1" indent="-171450">
                  <a:lnSpc>
                    <a:spcPct val="114000"/>
                  </a:lnSpc>
                  <a:spcBef>
                    <a:spcPts val="0"/>
                  </a:spcBef>
                  <a:buClr>
                    <a:srgbClr val="FF0066"/>
                  </a:buClr>
                  <a:buFont typeface="Wingdings" panose="05000000000000000000" pitchFamily="2" charset="2"/>
                  <a:buChar char="§"/>
                </a:pPr>
                <a:r>
                  <a:rPr lang="fr-FR" sz="1200" dirty="0">
                    <a:solidFill>
                      <a:srgbClr val="6D6F7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Constituer une équipe pluridisciplinaire autour de chaque patient</a:t>
                </a:r>
              </a:p>
              <a:p>
                <a:pPr marL="628650" lvl="1" indent="-171450">
                  <a:lnSpc>
                    <a:spcPct val="114000"/>
                  </a:lnSpc>
                  <a:spcBef>
                    <a:spcPts val="0"/>
                  </a:spcBef>
                  <a:buClr>
                    <a:srgbClr val="FF0066"/>
                  </a:buClr>
                  <a:buFont typeface="Wingdings" panose="05000000000000000000" pitchFamily="2" charset="2"/>
                  <a:buChar char="§"/>
                </a:pPr>
                <a:r>
                  <a:rPr lang="fr-FR" sz="1200" dirty="0">
                    <a:solidFill>
                      <a:srgbClr val="6D6F7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Dans la continuité de l’avant et de l’après du séjour en HAD</a:t>
                </a:r>
              </a:p>
              <a:p>
                <a:pPr marL="628650" lvl="1" indent="-171450">
                  <a:lnSpc>
                    <a:spcPct val="114000"/>
                  </a:lnSpc>
                  <a:spcBef>
                    <a:spcPts val="0"/>
                  </a:spcBef>
                  <a:buClr>
                    <a:srgbClr val="FF0066"/>
                  </a:buClr>
                  <a:buFont typeface="Wingdings" panose="05000000000000000000" pitchFamily="2" charset="2"/>
                  <a:buChar char="§"/>
                </a:pPr>
                <a:r>
                  <a:rPr lang="fr-FR" sz="1200" dirty="0">
                    <a:solidFill>
                      <a:srgbClr val="6D6F7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En collaboration avec les intervenants libéraux</a:t>
                </a:r>
              </a:p>
              <a:p>
                <a:pPr>
                  <a:lnSpc>
                    <a:spcPct val="114000"/>
                  </a:lnSpc>
                </a:pPr>
                <a:endPara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pic>
            <p:nvPicPr>
              <p:cNvPr id="27" name="Image 26">
                <a:extLst>
                  <a:ext uri="{FF2B5EF4-FFF2-40B4-BE49-F238E27FC236}">
                    <a16:creationId xmlns:a16="http://schemas.microsoft.com/office/drawing/2014/main" id="{9247155B-004B-DA1B-B939-84EE1E154F6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117" t="17382" r="24940" b="21055"/>
              <a:stretch/>
            </p:blipFill>
            <p:spPr>
              <a:xfrm>
                <a:off x="877454" y="1568927"/>
                <a:ext cx="1052946" cy="886692"/>
              </a:xfrm>
              <a:prstGeom prst="rect">
                <a:avLst/>
              </a:prstGeom>
            </p:spPr>
          </p:pic>
        </p:grp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9C84749E-5877-1C7D-9FDE-49AA8E976300}"/>
                </a:ext>
              </a:extLst>
            </p:cNvPr>
            <p:cNvSpPr txBox="1"/>
            <p:nvPr/>
          </p:nvSpPr>
          <p:spPr>
            <a:xfrm>
              <a:off x="620975" y="1811425"/>
              <a:ext cx="7200900" cy="1310054"/>
            </a:xfrm>
            <a:prstGeom prst="rect">
              <a:avLst/>
            </a:prstGeom>
            <a:noFill/>
            <a:ln>
              <a:solidFill>
                <a:srgbClr val="FF0066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endParaRPr lang="fr-FR" dirty="0"/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84C717D7-B3A3-4181-ADD2-2BF5482D7094}"/>
              </a:ext>
            </a:extLst>
          </p:cNvPr>
          <p:cNvGrpSpPr/>
          <p:nvPr/>
        </p:nvGrpSpPr>
        <p:grpSpPr>
          <a:xfrm>
            <a:off x="392969" y="5698985"/>
            <a:ext cx="4299218" cy="881863"/>
            <a:chOff x="4646198" y="4250995"/>
            <a:chExt cx="4299218" cy="881863"/>
          </a:xfrm>
        </p:grpSpPr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0B8C3DD0-845E-697A-A5A0-EF11A620A989}"/>
                </a:ext>
              </a:extLst>
            </p:cNvPr>
            <p:cNvSpPr txBox="1"/>
            <p:nvPr/>
          </p:nvSpPr>
          <p:spPr>
            <a:xfrm>
              <a:off x="5278580" y="4359441"/>
              <a:ext cx="3666836" cy="7734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4000"/>
                </a:lnSpc>
              </a:pPr>
              <a:r>
                <a:rPr lang="fr-FR" sz="16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r>
                <a:rPr lang="fr-FR" sz="12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psychologue </a:t>
              </a:r>
              <a:r>
                <a: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qui peut intervenir à la demande du patient ou de son entourage </a:t>
              </a: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0,4 ETP</a:t>
              </a:r>
            </a:p>
          </p:txBody>
        </p:sp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BF82A086-D68F-071E-437B-6BA168D9E32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6198" y="4250995"/>
              <a:ext cx="595746" cy="5957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4016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Notre équipe (2)</a:t>
            </a:r>
            <a:b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251520" y="4900519"/>
            <a:ext cx="4438073" cy="1825949"/>
            <a:chOff x="531397" y="3113069"/>
            <a:chExt cx="4438073" cy="1825949"/>
          </a:xfrm>
        </p:grpSpPr>
        <p:sp>
          <p:nvSpPr>
            <p:cNvPr id="4" name="ZoneTexte 3"/>
            <p:cNvSpPr txBox="1"/>
            <p:nvPr/>
          </p:nvSpPr>
          <p:spPr>
            <a:xfrm>
              <a:off x="1302634" y="3113069"/>
              <a:ext cx="3666836" cy="18259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4000"/>
                </a:lnSpc>
              </a:pPr>
              <a:r>
                <a:rPr lang="fr-FR" sz="16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8</a:t>
              </a:r>
              <a:r>
                <a:rPr lang="fr-FR" sz="12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aides soignantes </a:t>
              </a:r>
              <a:r>
                <a: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salariées dédiées au territoire de l’Yonne en charge des soins de </a:t>
              </a: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nursing et d’hygiène. Dans la Nièvre des conventions de partenariats permettent la réalisation de ces soins par les </a:t>
              </a:r>
              <a:r>
                <a:rPr lang="fr-FR" sz="1200" dirty="0">
                  <a:solidFill>
                    <a:srgbClr val="777877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SSIAD mais volonté de recruter de AS sur ce territoire </a:t>
              </a:r>
            </a:p>
            <a:p>
              <a:pPr>
                <a:lnSpc>
                  <a:spcPct val="114000"/>
                </a:lnSpc>
              </a:pP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8 ETP  </a:t>
              </a:r>
            </a:p>
            <a:p>
              <a:pPr>
                <a:lnSpc>
                  <a:spcPct val="114000"/>
                </a:lnSpc>
              </a:pPr>
              <a:endPara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pic>
          <p:nvPicPr>
            <p:cNvPr id="5" name="Image 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694" t="16707" r="20263" b="22525"/>
            <a:stretch/>
          </p:blipFill>
          <p:spPr>
            <a:xfrm>
              <a:off x="531397" y="3113483"/>
              <a:ext cx="595438" cy="612822"/>
            </a:xfrm>
            <a:prstGeom prst="rect">
              <a:avLst/>
            </a:prstGeom>
          </p:spPr>
        </p:pic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C2A3D4B6-74E9-460F-8822-3F72B11B8480}"/>
              </a:ext>
            </a:extLst>
          </p:cNvPr>
          <p:cNvSpPr txBox="1"/>
          <p:nvPr/>
        </p:nvSpPr>
        <p:spPr>
          <a:xfrm>
            <a:off x="4922982" y="3341007"/>
            <a:ext cx="4011058" cy="21903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fr-FR" sz="16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infirmières coordinatrices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qui sont des : </a:t>
            </a:r>
          </a:p>
          <a:p>
            <a:pPr>
              <a:lnSpc>
                <a:spcPct val="114000"/>
              </a:lnSpc>
            </a:pPr>
            <a:endParaRPr lang="fr-FR" sz="1200" dirty="0">
              <a:solidFill>
                <a:srgbClr val="6D6F7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28650" lvl="1" indent="-171450">
              <a:lnSpc>
                <a:spcPct val="114000"/>
              </a:lnSpc>
              <a:spcBef>
                <a:spcPts val="0"/>
              </a:spcBef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Interlocutrices au quotidien des patients et de leurs familles</a:t>
            </a:r>
          </a:p>
          <a:p>
            <a:pPr marL="628650" lvl="1" indent="-171450">
              <a:lnSpc>
                <a:spcPct val="114000"/>
              </a:lnSpc>
              <a:spcBef>
                <a:spcPts val="0"/>
              </a:spcBef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Interfaces des professionnels intervenant au domicile </a:t>
            </a:r>
          </a:p>
          <a:p>
            <a:pPr marL="628650" lvl="1" indent="-171450">
              <a:lnSpc>
                <a:spcPct val="114000"/>
              </a:lnSpc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Garantes de la qualité des soins et du suivi des projets de soins</a:t>
            </a:r>
          </a:p>
          <a:p>
            <a:pPr>
              <a:lnSpc>
                <a:spcPct val="114000"/>
              </a:lnSpc>
            </a:pP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 ETP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24A5C7BE-8083-4D26-82C2-EC565D28AB87}"/>
              </a:ext>
            </a:extLst>
          </p:cNvPr>
          <p:cNvGrpSpPr/>
          <p:nvPr/>
        </p:nvGrpSpPr>
        <p:grpSpPr>
          <a:xfrm>
            <a:off x="251520" y="3341007"/>
            <a:ext cx="4444854" cy="948417"/>
            <a:chOff x="173328" y="3955150"/>
            <a:chExt cx="4444854" cy="948417"/>
          </a:xfrm>
        </p:grpSpPr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21F2773A-3D5C-462A-969B-3D01EAAC44A7}"/>
                </a:ext>
              </a:extLst>
            </p:cNvPr>
            <p:cNvSpPr txBox="1"/>
            <p:nvPr/>
          </p:nvSpPr>
          <p:spPr>
            <a:xfrm>
              <a:off x="936847" y="3955150"/>
              <a:ext cx="3681335" cy="913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4000"/>
                </a:lnSpc>
                <a:spcBef>
                  <a:spcPts val="0"/>
                </a:spcBef>
                <a:spcAft>
                  <a:spcPts val="1200"/>
                </a:spcAft>
                <a:buClr>
                  <a:srgbClr val="FF0066"/>
                </a:buClr>
              </a:pPr>
              <a:r>
                <a:rPr lang="fr-FR" sz="12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 infirmières de liaison </a:t>
              </a:r>
              <a:r>
                <a: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en charge de l’évaluation des demandes et des relations avec les services hospitaliers prescripteurs qui </a:t>
              </a: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se déplace pour faire les EMS. 2 ETP</a:t>
              </a:r>
            </a:p>
          </p:txBody>
        </p:sp>
        <p:pic>
          <p:nvPicPr>
            <p:cNvPr id="23" name="Image 22">
              <a:extLst>
                <a:ext uri="{FF2B5EF4-FFF2-40B4-BE49-F238E27FC236}">
                  <a16:creationId xmlns:a16="http://schemas.microsoft.com/office/drawing/2014/main" id="{3121388B-E0C8-4A55-8A8B-25D3D14D3D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298" t="18084" r="30608" b="28588"/>
            <a:stretch/>
          </p:blipFill>
          <p:spPr>
            <a:xfrm>
              <a:off x="173328" y="3989167"/>
              <a:ext cx="738910" cy="914400"/>
            </a:xfrm>
            <a:prstGeom prst="rect">
              <a:avLst/>
            </a:prstGeom>
          </p:spPr>
        </p:pic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978324D3-1C6C-4256-789B-AD52D301BC7D}"/>
              </a:ext>
            </a:extLst>
          </p:cNvPr>
          <p:cNvGrpSpPr/>
          <p:nvPr/>
        </p:nvGrpSpPr>
        <p:grpSpPr>
          <a:xfrm>
            <a:off x="620975" y="1831589"/>
            <a:ext cx="7217626" cy="1345170"/>
            <a:chOff x="620975" y="1811425"/>
            <a:chExt cx="7217626" cy="1345170"/>
          </a:xfrm>
        </p:grpSpPr>
        <p:grpSp>
          <p:nvGrpSpPr>
            <p:cNvPr id="28" name="Groupe 27">
              <a:extLst>
                <a:ext uri="{FF2B5EF4-FFF2-40B4-BE49-F238E27FC236}">
                  <a16:creationId xmlns:a16="http://schemas.microsoft.com/office/drawing/2014/main" id="{7A4BBAE0-1741-3277-9E69-0B74FA14F5DF}"/>
                </a:ext>
              </a:extLst>
            </p:cNvPr>
            <p:cNvGrpSpPr/>
            <p:nvPr/>
          </p:nvGrpSpPr>
          <p:grpSpPr>
            <a:xfrm>
              <a:off x="877454" y="1821871"/>
              <a:ext cx="6961147" cy="1334724"/>
              <a:chOff x="877454" y="1504442"/>
              <a:chExt cx="6961147" cy="1334724"/>
            </a:xfrm>
          </p:grpSpPr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DF02E068-6756-848B-985A-87C19115FFD1}"/>
                  </a:ext>
                </a:extLst>
              </p:cNvPr>
              <p:cNvSpPr txBox="1"/>
              <p:nvPr/>
            </p:nvSpPr>
            <p:spPr>
              <a:xfrm>
                <a:off x="2007363" y="1504442"/>
                <a:ext cx="5831238" cy="13347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fr-FR" sz="1200" b="1" dirty="0">
                    <a:solidFill>
                      <a:srgbClr val="FF0066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Un triple objectif :</a:t>
                </a:r>
              </a:p>
              <a:p>
                <a:pPr>
                  <a:lnSpc>
                    <a:spcPct val="114000"/>
                  </a:lnSpc>
                </a:pPr>
                <a:endPara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marL="628650" lvl="1" indent="-171450">
                  <a:lnSpc>
                    <a:spcPct val="114000"/>
                  </a:lnSpc>
                  <a:spcBef>
                    <a:spcPts val="0"/>
                  </a:spcBef>
                  <a:buClr>
                    <a:srgbClr val="FF0066"/>
                  </a:buClr>
                  <a:buFont typeface="Wingdings" panose="05000000000000000000" pitchFamily="2" charset="2"/>
                  <a:buChar char="§"/>
                </a:pPr>
                <a:r>
                  <a:rPr lang="fr-FR" sz="1200" dirty="0">
                    <a:solidFill>
                      <a:srgbClr val="6D6F7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Constituer une équipe pluridisciplinaire autour de chaque patient</a:t>
                </a:r>
              </a:p>
              <a:p>
                <a:pPr marL="628650" lvl="1" indent="-171450">
                  <a:lnSpc>
                    <a:spcPct val="114000"/>
                  </a:lnSpc>
                  <a:spcBef>
                    <a:spcPts val="0"/>
                  </a:spcBef>
                  <a:buClr>
                    <a:srgbClr val="FF0066"/>
                  </a:buClr>
                  <a:buFont typeface="Wingdings" panose="05000000000000000000" pitchFamily="2" charset="2"/>
                  <a:buChar char="§"/>
                </a:pPr>
                <a:r>
                  <a:rPr lang="fr-FR" sz="1200" dirty="0">
                    <a:solidFill>
                      <a:srgbClr val="6D6F7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Dans la continuité de l’avant et de l’après du séjour en HAD</a:t>
                </a:r>
              </a:p>
              <a:p>
                <a:pPr marL="628650" lvl="1" indent="-171450">
                  <a:lnSpc>
                    <a:spcPct val="114000"/>
                  </a:lnSpc>
                  <a:spcBef>
                    <a:spcPts val="0"/>
                  </a:spcBef>
                  <a:buClr>
                    <a:srgbClr val="FF0066"/>
                  </a:buClr>
                  <a:buFont typeface="Wingdings" panose="05000000000000000000" pitchFamily="2" charset="2"/>
                  <a:buChar char="§"/>
                </a:pPr>
                <a:r>
                  <a:rPr lang="fr-FR" sz="1200" dirty="0">
                    <a:solidFill>
                      <a:srgbClr val="6D6F7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En collaboration avec les intervenants libéraux</a:t>
                </a:r>
              </a:p>
              <a:p>
                <a:pPr>
                  <a:lnSpc>
                    <a:spcPct val="114000"/>
                  </a:lnSpc>
                </a:pPr>
                <a:endPara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pic>
            <p:nvPicPr>
              <p:cNvPr id="31" name="Image 30">
                <a:extLst>
                  <a:ext uri="{FF2B5EF4-FFF2-40B4-BE49-F238E27FC236}">
                    <a16:creationId xmlns:a16="http://schemas.microsoft.com/office/drawing/2014/main" id="{F944BCAD-E952-8A89-2163-04D2A05AFB5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117" t="17382" r="24940" b="21055"/>
              <a:stretch/>
            </p:blipFill>
            <p:spPr>
              <a:xfrm>
                <a:off x="877454" y="1568927"/>
                <a:ext cx="1052946" cy="886692"/>
              </a:xfrm>
              <a:prstGeom prst="rect">
                <a:avLst/>
              </a:prstGeom>
            </p:spPr>
          </p:pic>
        </p:grp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5F884A7C-F4F2-CA3A-1E97-C6D57A8E3671}"/>
                </a:ext>
              </a:extLst>
            </p:cNvPr>
            <p:cNvSpPr txBox="1"/>
            <p:nvPr/>
          </p:nvSpPr>
          <p:spPr>
            <a:xfrm>
              <a:off x="620975" y="1811425"/>
              <a:ext cx="7200900" cy="1310054"/>
            </a:xfrm>
            <a:prstGeom prst="rect">
              <a:avLst/>
            </a:prstGeom>
            <a:noFill/>
            <a:ln>
              <a:solidFill>
                <a:srgbClr val="FF0066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1410556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251520" y="191909"/>
            <a:ext cx="8244408" cy="76709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Notre équipe (3)</a:t>
            </a:r>
            <a:br>
              <a:rPr lang="fr-FR" sz="24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fr-FR" sz="24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251520" y="3887634"/>
            <a:ext cx="4525641" cy="671357"/>
            <a:chOff x="221527" y="5041731"/>
            <a:chExt cx="4525641" cy="671357"/>
          </a:xfrm>
        </p:grpSpPr>
        <p:sp>
          <p:nvSpPr>
            <p:cNvPr id="13" name="ZoneTexte 12"/>
            <p:cNvSpPr txBox="1"/>
            <p:nvPr/>
          </p:nvSpPr>
          <p:spPr>
            <a:xfrm>
              <a:off x="1080332" y="5150177"/>
              <a:ext cx="3666836" cy="5629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4000"/>
                </a:lnSpc>
              </a:pPr>
              <a:r>
                <a:rPr lang="fr-FR" sz="16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3</a:t>
              </a:r>
              <a:r>
                <a:rPr lang="fr-FR" sz="1200" b="1" dirty="0">
                  <a:solidFill>
                    <a:srgbClr val="6E378C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secrétaires </a:t>
              </a:r>
              <a:r>
                <a: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qui assurent la gestion administrative des prises en charge </a:t>
              </a:r>
              <a:r>
                <a:rPr lang="fr-FR" sz="1200" dirty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2,5 ETP</a:t>
              </a:r>
            </a:p>
          </p:txBody>
        </p:sp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1527" y="5041731"/>
              <a:ext cx="655927" cy="655927"/>
            </a:xfrm>
            <a:prstGeom prst="rect">
              <a:avLst/>
            </a:prstGeom>
          </p:spPr>
        </p:pic>
      </p:grpSp>
      <p:sp>
        <p:nvSpPr>
          <p:cNvPr id="21" name="ZoneTexte 20">
            <a:extLst>
              <a:ext uri="{FF2B5EF4-FFF2-40B4-BE49-F238E27FC236}">
                <a16:creationId xmlns:a16="http://schemas.microsoft.com/office/drawing/2014/main" id="{37B1DEFE-E3AE-4A96-93CF-89168E677345}"/>
              </a:ext>
            </a:extLst>
          </p:cNvPr>
          <p:cNvSpPr txBox="1"/>
          <p:nvPr/>
        </p:nvSpPr>
        <p:spPr>
          <a:xfrm>
            <a:off x="5781787" y="4050302"/>
            <a:ext cx="3264559" cy="77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fr-FR" sz="16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fr-FR" sz="1200" b="1" dirty="0">
                <a:solidFill>
                  <a:srgbClr val="6E378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chargé de logistique </a:t>
            </a:r>
            <a:r>
              <a:rPr lang="fr-FR" sz="1200" dirty="0">
                <a:solidFill>
                  <a:srgbClr val="6D6F7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qui gère les stocks et prépare les commandes pour les patients </a:t>
            </a:r>
            <a:r>
              <a:rPr lang="fr-FR" sz="1200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ETP</a:t>
            </a:r>
          </a:p>
        </p:txBody>
      </p:sp>
      <p:pic>
        <p:nvPicPr>
          <p:cNvPr id="2050" name="Picture 2" descr="Conception Logistique Et De Pictogramme Illustration de Vecteur -  Illustration du transport, pictogramme: 68695002">
            <a:extLst>
              <a:ext uri="{FF2B5EF4-FFF2-40B4-BE49-F238E27FC236}">
                <a16:creationId xmlns:a16="http://schemas.microsoft.com/office/drawing/2014/main" id="{153FEFB1-045F-4B82-8481-473867519D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30" b="15150"/>
          <a:stretch/>
        </p:blipFill>
        <p:spPr bwMode="auto">
          <a:xfrm>
            <a:off x="4572000" y="3888304"/>
            <a:ext cx="1122239" cy="886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oupe 19">
            <a:extLst>
              <a:ext uri="{FF2B5EF4-FFF2-40B4-BE49-F238E27FC236}">
                <a16:creationId xmlns:a16="http://schemas.microsoft.com/office/drawing/2014/main" id="{D4B3B855-4D3D-EF01-22B2-DF0D34197459}"/>
              </a:ext>
            </a:extLst>
          </p:cNvPr>
          <p:cNvGrpSpPr/>
          <p:nvPr/>
        </p:nvGrpSpPr>
        <p:grpSpPr>
          <a:xfrm>
            <a:off x="620975" y="1831589"/>
            <a:ext cx="7217626" cy="1345170"/>
            <a:chOff x="620975" y="1811425"/>
            <a:chExt cx="7217626" cy="1345170"/>
          </a:xfrm>
        </p:grpSpPr>
        <p:grpSp>
          <p:nvGrpSpPr>
            <p:cNvPr id="22" name="Groupe 21">
              <a:extLst>
                <a:ext uri="{FF2B5EF4-FFF2-40B4-BE49-F238E27FC236}">
                  <a16:creationId xmlns:a16="http://schemas.microsoft.com/office/drawing/2014/main" id="{66794DFC-AF94-51F3-A913-789A14AFB325}"/>
                </a:ext>
              </a:extLst>
            </p:cNvPr>
            <p:cNvGrpSpPr/>
            <p:nvPr/>
          </p:nvGrpSpPr>
          <p:grpSpPr>
            <a:xfrm>
              <a:off x="877454" y="1821871"/>
              <a:ext cx="6961147" cy="1334724"/>
              <a:chOff x="877454" y="1504442"/>
              <a:chExt cx="6961147" cy="1334724"/>
            </a:xfrm>
          </p:grpSpPr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03B90631-4DF5-C31A-4862-42FCB030685A}"/>
                  </a:ext>
                </a:extLst>
              </p:cNvPr>
              <p:cNvSpPr txBox="1"/>
              <p:nvPr/>
            </p:nvSpPr>
            <p:spPr>
              <a:xfrm>
                <a:off x="2007363" y="1504442"/>
                <a:ext cx="5831238" cy="13347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14000"/>
                  </a:lnSpc>
                </a:pPr>
                <a:r>
                  <a:rPr lang="fr-FR" sz="1200" b="1" dirty="0">
                    <a:solidFill>
                      <a:srgbClr val="FF0066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Un triple objectif :</a:t>
                </a:r>
              </a:p>
              <a:p>
                <a:pPr>
                  <a:lnSpc>
                    <a:spcPct val="114000"/>
                  </a:lnSpc>
                </a:pPr>
                <a:endPara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marL="628650" lvl="1" indent="-171450">
                  <a:lnSpc>
                    <a:spcPct val="114000"/>
                  </a:lnSpc>
                  <a:spcBef>
                    <a:spcPts val="0"/>
                  </a:spcBef>
                  <a:buClr>
                    <a:srgbClr val="FF0066"/>
                  </a:buClr>
                  <a:buFont typeface="Wingdings" panose="05000000000000000000" pitchFamily="2" charset="2"/>
                  <a:buChar char="§"/>
                </a:pPr>
                <a:r>
                  <a:rPr lang="fr-FR" sz="1200" dirty="0">
                    <a:solidFill>
                      <a:srgbClr val="6D6F7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Constituer une équipe pluridisciplinaire autour de chaque patient</a:t>
                </a:r>
              </a:p>
              <a:p>
                <a:pPr marL="628650" lvl="1" indent="-171450">
                  <a:lnSpc>
                    <a:spcPct val="114000"/>
                  </a:lnSpc>
                  <a:spcBef>
                    <a:spcPts val="0"/>
                  </a:spcBef>
                  <a:buClr>
                    <a:srgbClr val="FF0066"/>
                  </a:buClr>
                  <a:buFont typeface="Wingdings" panose="05000000000000000000" pitchFamily="2" charset="2"/>
                  <a:buChar char="§"/>
                </a:pPr>
                <a:r>
                  <a:rPr lang="fr-FR" sz="1200" dirty="0">
                    <a:solidFill>
                      <a:srgbClr val="6D6F7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Dans la continuité de l’avant et de l’après du séjour en HAD</a:t>
                </a:r>
              </a:p>
              <a:p>
                <a:pPr marL="628650" lvl="1" indent="-171450">
                  <a:lnSpc>
                    <a:spcPct val="114000"/>
                  </a:lnSpc>
                  <a:spcBef>
                    <a:spcPts val="0"/>
                  </a:spcBef>
                  <a:buClr>
                    <a:srgbClr val="FF0066"/>
                  </a:buClr>
                  <a:buFont typeface="Wingdings" panose="05000000000000000000" pitchFamily="2" charset="2"/>
                  <a:buChar char="§"/>
                </a:pPr>
                <a:r>
                  <a:rPr lang="fr-FR" sz="1200" dirty="0">
                    <a:solidFill>
                      <a:srgbClr val="6D6F7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En collaboration avec les intervenants libéraux</a:t>
                </a:r>
              </a:p>
              <a:p>
                <a:pPr>
                  <a:lnSpc>
                    <a:spcPct val="114000"/>
                  </a:lnSpc>
                </a:pPr>
                <a:endParaRPr lang="fr-FR" sz="1200" dirty="0">
                  <a:solidFill>
                    <a:srgbClr val="6D6F7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pic>
            <p:nvPicPr>
              <p:cNvPr id="25" name="Image 24">
                <a:extLst>
                  <a:ext uri="{FF2B5EF4-FFF2-40B4-BE49-F238E27FC236}">
                    <a16:creationId xmlns:a16="http://schemas.microsoft.com/office/drawing/2014/main" id="{F8F863DD-A130-794B-5D14-4103AB800A9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117" t="17382" r="24940" b="21055"/>
              <a:stretch/>
            </p:blipFill>
            <p:spPr>
              <a:xfrm>
                <a:off x="877454" y="1568927"/>
                <a:ext cx="1052946" cy="886692"/>
              </a:xfrm>
              <a:prstGeom prst="rect">
                <a:avLst/>
              </a:prstGeom>
            </p:spPr>
          </p:pic>
        </p:grp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B95DAF00-0AD8-3299-053D-444D75D56079}"/>
                </a:ext>
              </a:extLst>
            </p:cNvPr>
            <p:cNvSpPr txBox="1"/>
            <p:nvPr/>
          </p:nvSpPr>
          <p:spPr>
            <a:xfrm>
              <a:off x="620975" y="1811425"/>
              <a:ext cx="7200900" cy="1310054"/>
            </a:xfrm>
            <a:prstGeom prst="rect">
              <a:avLst/>
            </a:prstGeom>
            <a:noFill/>
            <a:ln>
              <a:solidFill>
                <a:srgbClr val="FF0066"/>
              </a:solidFill>
              <a:prstDash val="sysDot"/>
            </a:ln>
          </p:spPr>
          <p:txBody>
            <a:bodyPr wrap="square" rtlCol="0">
              <a:spAutoFit/>
            </a:bodyPr>
            <a:lstStyle/>
            <a:p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4244125076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1418</TotalTime>
  <Words>1910</Words>
  <Application>Microsoft Office PowerPoint</Application>
  <PresentationFormat>Affichage à l'écran (4:3)</PresentationFormat>
  <Paragraphs>198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Verdana</vt:lpstr>
      <vt:lpstr>Wingdings</vt:lpstr>
      <vt:lpstr>Conception personnalisée</vt:lpstr>
      <vt:lpstr>Thème Office</vt:lpstr>
      <vt:lpstr>1_Conception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</dc:creator>
  <cp:lastModifiedBy>Pierre MAS-LIENARD</cp:lastModifiedBy>
  <cp:revision>100</cp:revision>
  <dcterms:created xsi:type="dcterms:W3CDTF">2016-06-14T07:12:19Z</dcterms:created>
  <dcterms:modified xsi:type="dcterms:W3CDTF">2022-05-24T07:50:12Z</dcterms:modified>
</cp:coreProperties>
</file>