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media/image10.jpg" ContentType="image/png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  <p:sldMasterId id="2147483696" r:id="rId2"/>
    <p:sldMasterId id="2147483713" r:id="rId3"/>
  </p:sldMasterIdLst>
  <p:sldIdLst>
    <p:sldId id="265" r:id="rId4"/>
    <p:sldId id="275" r:id="rId5"/>
    <p:sldId id="288" r:id="rId6"/>
    <p:sldId id="285" r:id="rId7"/>
    <p:sldId id="268" r:id="rId8"/>
    <p:sldId id="289" r:id="rId9"/>
    <p:sldId id="284" r:id="rId10"/>
    <p:sldId id="273" r:id="rId11"/>
    <p:sldId id="287" r:id="rId12"/>
    <p:sldId id="274" r:id="rId13"/>
    <p:sldId id="290" r:id="rId14"/>
    <p:sldId id="292" r:id="rId15"/>
    <p:sldId id="291" r:id="rId16"/>
    <p:sldId id="276" r:id="rId17"/>
    <p:sldId id="264" r:id="rId18"/>
    <p:sldId id="266" r:id="rId19"/>
  </p:sldIdLst>
  <p:sldSz cx="9144000" cy="6858000" type="screen4x3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6"/>
    <a:srgbClr val="777877"/>
    <a:srgbClr val="46BED2"/>
    <a:srgbClr val="6E378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838" autoAdjust="0"/>
    <p:restoredTop sz="94660"/>
  </p:normalViewPr>
  <p:slideViewPr>
    <p:cSldViewPr snapToGrid="0" snapToObjects="1">
      <p:cViewPr varScale="1">
        <p:scale>
          <a:sx n="108" d="100"/>
          <a:sy n="108" d="100"/>
        </p:scale>
        <p:origin x="1638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3" Type="http://schemas.openxmlformats.org/officeDocument/2006/relationships/slideMaster" Target="slideMasters/slideMaster3.xml"/><Relationship Id="rId21" Type="http://schemas.openxmlformats.org/officeDocument/2006/relationships/viewProps" Target="view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tableStyles" Target="tableStyle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file://localhost/Users/mahaut/Documents/MAO%20IMAC%20%20/DOSSIER%20TRAVAIL/HAD/Charte%20Had/power%20point%20e%CC%81le%CC%81ments/element%20ppt%20HAD-4%202016.jpg" TargetMode="External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773090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element ppt HAD-4 2016.jpg" descr="/Users/mahaut/Documents/MAO IMAC  /DOSSIER TRAVAIL/HAD/Charte Had/power point éléments/element ppt HAD-4 2016.jpg"/>
          <p:cNvPicPr>
            <a:picLocks noChangeAspect="1"/>
          </p:cNvPicPr>
          <p:nvPr userDrawn="1"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1043" y="0"/>
            <a:ext cx="9144000" cy="1663019"/>
          </a:xfrm>
          <a:prstGeom prst="rect">
            <a:avLst/>
          </a:prstGeom>
        </p:spPr>
      </p:pic>
      <p:sp>
        <p:nvSpPr>
          <p:cNvPr id="7" name="Espace réservé du numéro de diapositive 5"/>
          <p:cNvSpPr txBox="1">
            <a:spLocks/>
          </p:cNvSpPr>
          <p:nvPr userDrawn="1"/>
        </p:nvSpPr>
        <p:spPr>
          <a:xfrm>
            <a:off x="6553200" y="227220"/>
            <a:ext cx="2133600" cy="365125"/>
          </a:xfrm>
          <a:prstGeom prst="rect">
            <a:avLst/>
          </a:prstGeom>
        </p:spPr>
        <p:txBody>
          <a:bodyPr/>
          <a:lstStyle>
            <a:defPPr>
              <a:defRPr lang="fr-FR"/>
            </a:defPPr>
            <a:lvl1pPr marL="0" algn="r" defTabSz="457200" rtl="0" eaLnBrk="1" latinLnBrk="0" hangingPunct="1">
              <a:defRPr sz="9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FAE9EA-9C4D-074E-9384-96DB79ABDF73}" type="slidenum">
              <a:rPr lang="fr-FR" smtClean="0"/>
              <a:pPr/>
              <a:t>‹N°›</a:t>
            </a:fld>
            <a:endParaRPr lang="fr-FR" dirty="0"/>
          </a:p>
        </p:txBody>
      </p:sp>
      <p:pic>
        <p:nvPicPr>
          <p:cNvPr id="5" name="Image 4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9200" y="987529"/>
            <a:ext cx="1937455" cy="67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93821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227220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 sz="900">
                <a:solidFill>
                  <a:schemeClr val="bg1"/>
                </a:solidFill>
              </a:defRPr>
            </a:lvl1pPr>
          </a:lstStyle>
          <a:p>
            <a:fld id="{20FAE9EA-9C4D-074E-9384-96DB79ABDF73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9051984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155477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file://localhost/Users/mahaut/Documents/MAO%20IMAC%20%20/DOSSIER%20TRAVAIL/HAD/Charte%20Had/power%20point%20e%CC%81le%CC%81ments/element%20ppt%20HAD-3%202016.jpg" TargetMode="Externa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file://localhost/Users/mahaut/Documents/MAO%20IMAC%20%20/DOSSIER%20TRAVAIL/HAD/Charte%20Had/power%20point%20e%CC%81le%CC%81ments/element%20ppt%20HAD-4%202016.jpg" TargetMode="External"/><Relationship Id="rId4" Type="http://schemas.openxmlformats.org/officeDocument/2006/relationships/image" Target="../media/image2.jpeg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element ppt HAD-3 2016.jpg" descr="/Users/mahaut/Documents/MAO IMAC  /DOSSIER TRAVAIL/HAD/Charte Had/power point éléments/element ppt HAD-3 2016.jpg"/>
          <p:cNvPicPr>
            <a:picLocks noChangeAspect="1"/>
          </p:cNvPicPr>
          <p:nvPr userDrawn="1"/>
        </p:nvPicPr>
        <p:blipFill>
          <a:blip r:embed="rId3" r:link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7554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33244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et modifiez le titre</a:t>
            </a:r>
          </a:p>
        </p:txBody>
      </p:sp>
      <p:pic>
        <p:nvPicPr>
          <p:cNvPr id="7" name="element ppt HAD-4 2016.jpg" descr="/Users/mahaut/Documents/MAO IMAC  /DOSSIER TRAVAIL/HAD/Charte Had/power point éléments/element ppt HAD-4 2016.jpg"/>
          <p:cNvPicPr>
            <a:picLocks/>
          </p:cNvPicPr>
          <p:nvPr userDrawn="1"/>
        </p:nvPicPr>
        <p:blipFill>
          <a:blip r:embed="rId4" r:link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7" y="0"/>
            <a:ext cx="9155043" cy="1664329"/>
          </a:xfrm>
          <a:prstGeom prst="rect">
            <a:avLst/>
          </a:prstGeom>
        </p:spPr>
      </p:pic>
      <p:sp>
        <p:nvSpPr>
          <p:cNvPr id="9" name="Espace réservé du numéro de diapositive 5"/>
          <p:cNvSpPr txBox="1">
            <a:spLocks/>
          </p:cNvSpPr>
          <p:nvPr userDrawn="1"/>
        </p:nvSpPr>
        <p:spPr>
          <a:xfrm>
            <a:off x="6553200" y="227220"/>
            <a:ext cx="2133600" cy="365125"/>
          </a:xfrm>
          <a:prstGeom prst="rect">
            <a:avLst/>
          </a:prstGeom>
        </p:spPr>
        <p:txBody>
          <a:bodyPr/>
          <a:lstStyle>
            <a:defPPr>
              <a:defRPr lang="fr-FR"/>
            </a:defPPr>
            <a:lvl1pPr marL="0" algn="r" defTabSz="457200" rtl="0" eaLnBrk="1" latinLnBrk="0" hangingPunct="1">
              <a:defRPr sz="9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FAE9EA-9C4D-074E-9384-96DB79ABDF73}" type="slidenum">
              <a:rPr lang="fr-FR" smtClean="0"/>
              <a:pPr/>
              <a:t>‹N°›</a:t>
            </a:fld>
            <a:endParaRPr lang="fr-FR" dirty="0"/>
          </a:p>
        </p:txBody>
      </p:sp>
      <p:pic>
        <p:nvPicPr>
          <p:cNvPr id="6" name="Image 5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9200" y="987529"/>
            <a:ext cx="1937455" cy="67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33560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659" r:id="rId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230092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2" r:id="rId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22.png"/><Relationship Id="rId4" Type="http://schemas.openxmlformats.org/officeDocument/2006/relationships/image" Target="../media/image21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jpeg"/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7" Type="http://schemas.openxmlformats.org/officeDocument/2006/relationships/image" Target="../media/image14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jp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161637" y="1196975"/>
            <a:ext cx="8820726" cy="1470025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30000"/>
              </a:lnSpc>
            </a:pPr>
            <a:r>
              <a:rPr lang="fr-FR" sz="3200" dirty="0">
                <a:solidFill>
                  <a:schemeClr val="bg1"/>
                </a:solidFill>
                <a:latin typeface="Verdana" charset="0"/>
              </a:rPr>
              <a:t>L’HAD en milieu rural : </a:t>
            </a:r>
            <a:r>
              <a:rPr lang="fr-FR" sz="3200" i="1" dirty="0">
                <a:solidFill>
                  <a:schemeClr val="bg1"/>
                </a:solidFill>
                <a:latin typeface="Verdana" charset="0"/>
              </a:rPr>
              <a:t>atouts et défis</a:t>
            </a:r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67075" y="4319588"/>
            <a:ext cx="5699002" cy="1990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5058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 txBox="1">
            <a:spLocks/>
          </p:cNvSpPr>
          <p:nvPr/>
        </p:nvSpPr>
        <p:spPr>
          <a:xfrm>
            <a:off x="251520" y="191909"/>
            <a:ext cx="8244408" cy="767095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FR" sz="2400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Notre mode de fonctionnement</a:t>
            </a:r>
          </a:p>
        </p:txBody>
      </p:sp>
      <p:sp>
        <p:nvSpPr>
          <p:cNvPr id="3" name="ZoneTexte 2"/>
          <p:cNvSpPr txBox="1"/>
          <p:nvPr/>
        </p:nvSpPr>
        <p:spPr>
          <a:xfrm>
            <a:off x="914016" y="1885112"/>
            <a:ext cx="8074795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Clr>
                <a:srgbClr val="FF0066"/>
              </a:buClr>
              <a:buFont typeface="Wingdings" panose="05000000000000000000" pitchFamily="2" charset="2"/>
              <a:buChar char="§"/>
            </a:pPr>
            <a:r>
              <a:rPr lang="fr-FR" sz="1200" dirty="0">
                <a:solidFill>
                  <a:srgbClr val="6D6F7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Le patient </a:t>
            </a:r>
            <a:r>
              <a:rPr lang="fr-FR" sz="1200" dirty="0">
                <a:solidFill>
                  <a:srgbClr val="FF0066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conserve les intervenants déjà présents </a:t>
            </a:r>
            <a:r>
              <a:rPr lang="fr-FR" sz="1200" dirty="0">
                <a:solidFill>
                  <a:srgbClr val="6D6F7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à son domicile avant la mise en place de l’HAD. Ils sont obligatoirement conventionnés avec notre établissement.</a:t>
            </a:r>
          </a:p>
          <a:p>
            <a:pPr marL="171450" indent="-171450">
              <a:buClr>
                <a:srgbClr val="FF0066"/>
              </a:buClr>
              <a:buFont typeface="Wingdings" panose="05000000000000000000" pitchFamily="2" charset="2"/>
              <a:buChar char="§"/>
            </a:pPr>
            <a:endParaRPr lang="fr-FR" sz="1200" dirty="0">
              <a:solidFill>
                <a:srgbClr val="4D4D4D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171450" indent="-171450">
              <a:buClr>
                <a:srgbClr val="FF0066"/>
              </a:buClr>
              <a:buFont typeface="Wingdings" panose="05000000000000000000" pitchFamily="2" charset="2"/>
              <a:buChar char="§"/>
            </a:pPr>
            <a:r>
              <a:rPr lang="fr-FR" sz="1200" dirty="0">
                <a:solidFill>
                  <a:srgbClr val="6D6F7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Le</a:t>
            </a:r>
            <a:r>
              <a:rPr lang="fr-FR" sz="1200" dirty="0">
                <a:solidFill>
                  <a:srgbClr val="4D4D4D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fr-FR" sz="1200" dirty="0">
                <a:solidFill>
                  <a:srgbClr val="FF0066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référent médical du patient </a:t>
            </a:r>
            <a:r>
              <a:rPr lang="fr-FR" sz="1200" dirty="0">
                <a:solidFill>
                  <a:srgbClr val="6D6F7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demeure le médecin traitant.</a:t>
            </a:r>
          </a:p>
          <a:p>
            <a:pPr marL="171450" indent="-171450">
              <a:buClr>
                <a:srgbClr val="FF0066"/>
              </a:buClr>
              <a:buFont typeface="Wingdings" panose="05000000000000000000" pitchFamily="2" charset="2"/>
              <a:buChar char="§"/>
            </a:pPr>
            <a:endParaRPr lang="fr-FR" sz="1200" dirty="0">
              <a:solidFill>
                <a:srgbClr val="4D4D4D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171450" indent="-171450">
              <a:spcBef>
                <a:spcPts val="0"/>
              </a:spcBef>
              <a:buClr>
                <a:srgbClr val="FF0066"/>
              </a:buClr>
              <a:buFont typeface="Wingdings" panose="05000000000000000000" pitchFamily="2" charset="2"/>
              <a:buChar char="§"/>
            </a:pPr>
            <a:r>
              <a:rPr lang="fr-FR" sz="1200" dirty="0">
                <a:solidFill>
                  <a:srgbClr val="6D6F7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Les soins sont assurés par :</a:t>
            </a:r>
          </a:p>
          <a:p>
            <a:pPr marL="171450" indent="-171450">
              <a:spcBef>
                <a:spcPts val="0"/>
              </a:spcBef>
              <a:buClr>
                <a:srgbClr val="FF0066"/>
              </a:buClr>
              <a:buFont typeface="Wingdings" panose="05000000000000000000" pitchFamily="2" charset="2"/>
              <a:buChar char="§"/>
            </a:pPr>
            <a:endParaRPr lang="fr-FR" sz="1200" dirty="0">
              <a:solidFill>
                <a:srgbClr val="6D6F7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628650" lvl="1" indent="-171450">
              <a:spcBef>
                <a:spcPts val="0"/>
              </a:spcBef>
              <a:buClr>
                <a:srgbClr val="FF0066"/>
              </a:buClr>
              <a:buFont typeface="Arial" panose="020B0604020202020204" pitchFamily="34" charset="0"/>
              <a:buChar char="•"/>
            </a:pPr>
            <a:r>
              <a:rPr lang="fr-FR" sz="1200" dirty="0">
                <a:solidFill>
                  <a:srgbClr val="6D6F7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les infirmiers libéraux. </a:t>
            </a:r>
          </a:p>
          <a:p>
            <a:pPr marL="628650" lvl="1" indent="-171450">
              <a:spcBef>
                <a:spcPts val="0"/>
              </a:spcBef>
              <a:buClr>
                <a:srgbClr val="FF0066"/>
              </a:buClr>
              <a:buFont typeface="Arial" panose="020B0604020202020204" pitchFamily="34" charset="0"/>
              <a:buChar char="•"/>
            </a:pPr>
            <a:r>
              <a:rPr lang="fr-FR" sz="1200" dirty="0">
                <a:solidFill>
                  <a:srgbClr val="6D6F7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les professionnels de la rééducation libéraux (kiné, orthophoniste, ergothérapeute …).</a:t>
            </a:r>
          </a:p>
          <a:p>
            <a:pPr marL="628650" lvl="1" indent="-171450">
              <a:spcBef>
                <a:spcPts val="0"/>
              </a:spcBef>
              <a:buClr>
                <a:srgbClr val="FF0066"/>
              </a:buClr>
              <a:buFont typeface="Arial" panose="020B0604020202020204" pitchFamily="34" charset="0"/>
              <a:buChar char="•"/>
            </a:pPr>
            <a:r>
              <a:rPr lang="fr-FR" sz="1200" dirty="0">
                <a:solidFill>
                  <a:srgbClr val="6D6F7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les diététiciens, laboratoires d’analyse médicale de ville.</a:t>
            </a:r>
          </a:p>
          <a:p>
            <a:pPr marL="171450" indent="-171450">
              <a:buClr>
                <a:srgbClr val="FF0066"/>
              </a:buClr>
              <a:buFont typeface="Wingdings" panose="05000000000000000000" pitchFamily="2" charset="2"/>
              <a:buChar char="§"/>
            </a:pPr>
            <a:endParaRPr lang="fr-FR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171450" indent="-171450">
              <a:buClr>
                <a:srgbClr val="FF0066"/>
              </a:buClr>
              <a:buFont typeface="Wingdings" panose="05000000000000000000" pitchFamily="2" charset="2"/>
              <a:buChar char="§"/>
            </a:pPr>
            <a:r>
              <a:rPr lang="fr-FR" sz="1200" dirty="0">
                <a:solidFill>
                  <a:srgbClr val="6D6F7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Les médicaments sont fournis par </a:t>
            </a:r>
            <a:r>
              <a:rPr lang="fr-FR" sz="1200" dirty="0">
                <a:solidFill>
                  <a:srgbClr val="FF0066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l’officine habituelle du patient</a:t>
            </a:r>
            <a:r>
              <a:rPr lang="fr-FR" sz="1200" dirty="0">
                <a:solidFill>
                  <a:srgbClr val="4D4D4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fr-FR" sz="1200" dirty="0">
                <a:solidFill>
                  <a:srgbClr val="6D6F7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et par la PUI du CH pour les médicaments de la réserve hospitalière</a:t>
            </a:r>
            <a:r>
              <a:rPr lang="fr-FR" sz="1200" dirty="0">
                <a:solidFill>
                  <a:srgbClr val="4D4D4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</a:t>
            </a:r>
          </a:p>
          <a:p>
            <a:pPr marL="171450" indent="-171450">
              <a:buClr>
                <a:srgbClr val="FF0066"/>
              </a:buClr>
              <a:buFont typeface="Wingdings" panose="05000000000000000000" pitchFamily="2" charset="2"/>
              <a:buChar char="§"/>
            </a:pPr>
            <a:endParaRPr lang="fr-FR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171450" indent="-171450">
              <a:buClr>
                <a:srgbClr val="FF0066"/>
              </a:buClr>
              <a:buFont typeface="Wingdings" panose="05000000000000000000" pitchFamily="2" charset="2"/>
              <a:buChar char="§"/>
            </a:pPr>
            <a:r>
              <a:rPr lang="fr-FR" sz="1200" dirty="0">
                <a:solidFill>
                  <a:srgbClr val="6D6F7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Une coordination et une </a:t>
            </a:r>
            <a:r>
              <a:rPr lang="fr-FR" sz="1200" dirty="0">
                <a:solidFill>
                  <a:srgbClr val="FF0066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permanence des soins 24h/24</a:t>
            </a:r>
            <a:r>
              <a:rPr lang="fr-FR" sz="1200" dirty="0">
                <a:solidFill>
                  <a:srgbClr val="6D6F7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avec astreintes infirmière ( éventuellement déplacée)  et médicale, nuits et WE.</a:t>
            </a:r>
          </a:p>
          <a:p>
            <a:pPr marL="171450" indent="-171450">
              <a:buClr>
                <a:srgbClr val="FF0066"/>
              </a:buClr>
              <a:buFont typeface="Wingdings" panose="05000000000000000000" pitchFamily="2" charset="2"/>
              <a:buChar char="§"/>
            </a:pPr>
            <a:endParaRPr lang="fr-FR" sz="1200" dirty="0">
              <a:solidFill>
                <a:srgbClr val="4D4D4D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171450" indent="-171450">
              <a:buClr>
                <a:srgbClr val="FF0066"/>
              </a:buClr>
              <a:buFont typeface="Wingdings" panose="05000000000000000000" pitchFamily="2" charset="2"/>
              <a:buChar char="§"/>
            </a:pPr>
            <a:r>
              <a:rPr lang="fr-FR" sz="1200" dirty="0">
                <a:solidFill>
                  <a:srgbClr val="6D6F71"/>
                </a:solidFill>
                <a:latin typeface="Verdana" pitchFamily="34" charset="0"/>
              </a:rPr>
              <a:t>Les matériels et consommables sont fournis par des prestataires </a:t>
            </a:r>
            <a:r>
              <a:rPr lang="fr-FR" sz="1200" dirty="0">
                <a:solidFill>
                  <a:srgbClr val="FF0066"/>
                </a:solidFill>
                <a:latin typeface="Verdana" pitchFamily="34" charset="0"/>
              </a:rPr>
              <a:t>répondant à un cahier des charges</a:t>
            </a:r>
            <a:r>
              <a:rPr lang="fr-FR" sz="1200" dirty="0">
                <a:solidFill>
                  <a:srgbClr val="4D4D4D"/>
                </a:solidFill>
                <a:latin typeface="Verdana" pitchFamily="34" charset="0"/>
              </a:rPr>
              <a:t> </a:t>
            </a:r>
            <a:r>
              <a:rPr lang="fr-FR" sz="1200" dirty="0">
                <a:solidFill>
                  <a:srgbClr val="6D6F71"/>
                </a:solidFill>
                <a:latin typeface="Verdana" pitchFamily="34" charset="0"/>
              </a:rPr>
              <a:t>précis prenant en compte la réglementation en vigueur.</a:t>
            </a:r>
          </a:p>
          <a:p>
            <a:pPr>
              <a:buClr>
                <a:srgbClr val="FF0066"/>
              </a:buClr>
            </a:pPr>
            <a:endParaRPr lang="fr-FR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171450" indent="-171450">
              <a:buClr>
                <a:srgbClr val="FF0066"/>
              </a:buClr>
              <a:buFont typeface="Wingdings" panose="05000000000000000000" pitchFamily="2" charset="2"/>
              <a:buChar char="§"/>
            </a:pPr>
            <a:r>
              <a:rPr lang="fr-FR" sz="1200" dirty="0">
                <a:solidFill>
                  <a:srgbClr val="6D6F7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Des réunions de synthèse hebdomadaires et des visites des IDEC au domicile autant que de besoin et </a:t>
            </a:r>
            <a:r>
              <a:rPr lang="fr-FR" sz="1200" dirty="0">
                <a:solidFill>
                  <a:srgbClr val="FF0066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au moins hebdomadaires</a:t>
            </a:r>
            <a:r>
              <a:rPr lang="fr-FR" sz="1200" dirty="0">
                <a:solidFill>
                  <a:srgbClr val="6D6F7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permettant d’apprécier et de réévaluer les besoins du patient.</a:t>
            </a:r>
          </a:p>
          <a:p>
            <a:endParaRPr lang="fr-FR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2B77CE62-5BAE-637E-D068-3537550E443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5189" y="1885112"/>
            <a:ext cx="654393" cy="789121"/>
          </a:xfrm>
          <a:prstGeom prst="rect">
            <a:avLst/>
          </a:prstGeom>
        </p:spPr>
      </p:pic>
      <p:pic>
        <p:nvPicPr>
          <p:cNvPr id="5" name="Image 4" descr="Une image contenant texte&#10;&#10;Description générée automatiquement">
            <a:extLst>
              <a:ext uri="{FF2B5EF4-FFF2-40B4-BE49-F238E27FC236}">
                <a16:creationId xmlns:a16="http://schemas.microsoft.com/office/drawing/2014/main" id="{42A1DA4A-D94E-C323-62EB-4365C3C3C09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62944" y="2532959"/>
            <a:ext cx="670183" cy="760658"/>
          </a:xfrm>
          <a:prstGeom prst="rect">
            <a:avLst/>
          </a:prstGeom>
        </p:spPr>
      </p:pic>
      <p:pic>
        <p:nvPicPr>
          <p:cNvPr id="6" name="Image 5">
            <a:extLst>
              <a:ext uri="{FF2B5EF4-FFF2-40B4-BE49-F238E27FC236}">
                <a16:creationId xmlns:a16="http://schemas.microsoft.com/office/drawing/2014/main" id="{7BDE1699-8DF8-4872-6CF3-62811EDF013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0483" y="3730481"/>
            <a:ext cx="743804" cy="732647"/>
          </a:xfrm>
          <a:prstGeom prst="rect">
            <a:avLst/>
          </a:prstGeom>
        </p:spPr>
      </p:pic>
      <p:pic>
        <p:nvPicPr>
          <p:cNvPr id="7" name="Image 6" descr="Une image contenant texte&#10;&#10;Description générée automatiquement">
            <a:extLst>
              <a:ext uri="{FF2B5EF4-FFF2-40B4-BE49-F238E27FC236}">
                <a16:creationId xmlns:a16="http://schemas.microsoft.com/office/drawing/2014/main" id="{B765DA87-68D8-9C3A-1D89-D6247BAF4ED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94890" y="5507929"/>
            <a:ext cx="689262" cy="7168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53904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 txBox="1">
            <a:spLocks/>
          </p:cNvSpPr>
          <p:nvPr/>
        </p:nvSpPr>
        <p:spPr>
          <a:xfrm>
            <a:off x="251520" y="191909"/>
            <a:ext cx="8244408" cy="767095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FR" sz="2400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L’utilisation des outils connectés</a:t>
            </a:r>
          </a:p>
        </p:txBody>
      </p:sp>
      <p:sp>
        <p:nvSpPr>
          <p:cNvPr id="3" name="ZoneTexte 2"/>
          <p:cNvSpPr txBox="1"/>
          <p:nvPr/>
        </p:nvSpPr>
        <p:spPr>
          <a:xfrm>
            <a:off x="133170" y="1675095"/>
            <a:ext cx="8745434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rgbClr val="FF0066"/>
              </a:buClr>
            </a:pPr>
            <a:r>
              <a:rPr lang="fr-FR" sz="1200" dirty="0">
                <a:solidFill>
                  <a:srgbClr val="6D6F7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Afin de remplir au mieux ses missions de communication et de coordination des soins, l’HAD a du se doter de nombreux outils connectés :</a:t>
            </a:r>
          </a:p>
          <a:p>
            <a:pPr>
              <a:buClr>
                <a:srgbClr val="FF0066"/>
              </a:buClr>
            </a:pPr>
            <a:endParaRPr lang="fr-FR" sz="1200" dirty="0">
              <a:solidFill>
                <a:srgbClr val="6D6F7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171450" indent="-171450">
              <a:buClr>
                <a:srgbClr val="FF0066"/>
              </a:buClr>
              <a:buFont typeface="Wingdings" panose="05000000000000000000" pitchFamily="2" charset="2"/>
              <a:buChar char="§"/>
            </a:pPr>
            <a:r>
              <a:rPr lang="fr-FR" sz="1200" dirty="0">
                <a:solidFill>
                  <a:srgbClr val="6D6F71"/>
                </a:solidFill>
                <a:latin typeface="Verdana" pitchFamily="34" charset="0"/>
                <a:ea typeface="Verdana" pitchFamily="34" charset="0"/>
              </a:rPr>
              <a:t>Une </a:t>
            </a:r>
            <a:r>
              <a:rPr lang="fr-FR" sz="1200" dirty="0">
                <a:solidFill>
                  <a:srgbClr val="FF0066"/>
                </a:solidFill>
                <a:latin typeface="Verdana" pitchFamily="34" charset="0"/>
                <a:ea typeface="Verdana" pitchFamily="34" charset="0"/>
              </a:rPr>
              <a:t>messagerie instantanée de santé</a:t>
            </a:r>
            <a:r>
              <a:rPr lang="fr-FR" sz="1200" dirty="0">
                <a:solidFill>
                  <a:srgbClr val="777877"/>
                </a:solidFill>
                <a:latin typeface="Verdana" pitchFamily="34" charset="0"/>
                <a:ea typeface="Verdana" pitchFamily="34" charset="0"/>
              </a:rPr>
              <a:t>, sur le modèle de WhatsApp</a:t>
            </a:r>
            <a:r>
              <a:rPr lang="fr-FR" sz="1200" dirty="0">
                <a:solidFill>
                  <a:srgbClr val="FF0066"/>
                </a:solidFill>
                <a:latin typeface="Verdana" pitchFamily="34" charset="0"/>
                <a:ea typeface="Verdana" pitchFamily="34" charset="0"/>
              </a:rPr>
              <a:t> </a:t>
            </a:r>
            <a:r>
              <a:rPr lang="fr-FR" sz="1200" dirty="0">
                <a:solidFill>
                  <a:srgbClr val="6D6F71"/>
                </a:solidFill>
                <a:latin typeface="Verdana" pitchFamily="34" charset="0"/>
                <a:ea typeface="Verdana" pitchFamily="34" charset="0"/>
              </a:rPr>
              <a:t>qui permet </a:t>
            </a:r>
            <a:r>
              <a:rPr lang="fr-FR" sz="1200" dirty="0">
                <a:solidFill>
                  <a:srgbClr val="FF0066"/>
                </a:solidFill>
                <a:latin typeface="Verdana" pitchFamily="34" charset="0"/>
                <a:ea typeface="Verdana" pitchFamily="34" charset="0"/>
              </a:rPr>
              <a:t>de manière sécurisée </a:t>
            </a:r>
            <a:r>
              <a:rPr lang="fr-FR" sz="1200" dirty="0">
                <a:solidFill>
                  <a:srgbClr val="6D6F71"/>
                </a:solidFill>
                <a:latin typeface="Verdana" pitchFamily="34" charset="0"/>
                <a:ea typeface="Verdana" pitchFamily="34" charset="0"/>
              </a:rPr>
              <a:t>d’échanger des informations et de la documentation par groupe de professionnels sur les patients en commun </a:t>
            </a:r>
          </a:p>
          <a:p>
            <a:pPr>
              <a:buClr>
                <a:srgbClr val="FF0066"/>
              </a:buClr>
            </a:pPr>
            <a:endParaRPr lang="fr-FR" sz="1200" dirty="0">
              <a:solidFill>
                <a:srgbClr val="6D6F71"/>
              </a:solidFill>
              <a:latin typeface="Verdana" pitchFamily="34" charset="0"/>
              <a:ea typeface="Verdana" pitchFamily="34" charset="0"/>
            </a:endParaRPr>
          </a:p>
          <a:p>
            <a:pPr marL="171450" indent="-171450">
              <a:buClr>
                <a:srgbClr val="FF0066"/>
              </a:buClr>
              <a:buFont typeface="Wingdings" panose="05000000000000000000" pitchFamily="2" charset="2"/>
              <a:buChar char="§"/>
            </a:pPr>
            <a:r>
              <a:rPr lang="fr-FR" sz="1200" dirty="0">
                <a:solidFill>
                  <a:srgbClr val="6D6F71"/>
                </a:solidFill>
                <a:latin typeface="Verdana" pitchFamily="34" charset="0"/>
                <a:ea typeface="Verdana" pitchFamily="34" charset="0"/>
              </a:rPr>
              <a:t>Des </a:t>
            </a:r>
            <a:r>
              <a:rPr lang="fr-FR" sz="1200" dirty="0">
                <a:solidFill>
                  <a:srgbClr val="FF0066"/>
                </a:solidFill>
                <a:latin typeface="Verdana" pitchFamily="34" charset="0"/>
                <a:ea typeface="Verdana" pitchFamily="34" charset="0"/>
              </a:rPr>
              <a:t>smartphones/tablettes </a:t>
            </a:r>
            <a:r>
              <a:rPr lang="fr-FR" sz="1200" dirty="0">
                <a:solidFill>
                  <a:srgbClr val="6D6F71"/>
                </a:solidFill>
                <a:latin typeface="Verdana" pitchFamily="34" charset="0"/>
                <a:ea typeface="Verdana" pitchFamily="34" charset="0"/>
              </a:rPr>
              <a:t>pour toutes nos IDEC qui peuvent effectuer de nombreuses opérations à distance sans retourner au siège de l’HAD :</a:t>
            </a:r>
          </a:p>
          <a:p>
            <a:pPr marL="628650" lvl="1" indent="-171450">
              <a:buClr>
                <a:srgbClr val="FF0066"/>
              </a:buClr>
              <a:buFont typeface="Arial" panose="020B0604020202020204" pitchFamily="34" charset="0"/>
              <a:buChar char="•"/>
            </a:pPr>
            <a:r>
              <a:rPr lang="fr-FR" sz="1200" dirty="0">
                <a:solidFill>
                  <a:srgbClr val="6D6F71"/>
                </a:solidFill>
                <a:latin typeface="Verdana" pitchFamily="34" charset="0"/>
                <a:ea typeface="Verdana" pitchFamily="34" charset="0"/>
              </a:rPr>
              <a:t>CR de VAD</a:t>
            </a:r>
          </a:p>
          <a:p>
            <a:pPr marL="628650" lvl="1" indent="-171450">
              <a:buClr>
                <a:srgbClr val="FF0066"/>
              </a:buClr>
              <a:buFont typeface="Arial" panose="020B0604020202020204" pitchFamily="34" charset="0"/>
              <a:buChar char="•"/>
            </a:pPr>
            <a:r>
              <a:rPr lang="fr-FR" sz="1200" dirty="0">
                <a:solidFill>
                  <a:srgbClr val="6D6F71"/>
                </a:solidFill>
                <a:latin typeface="Verdana" pitchFamily="34" charset="0"/>
                <a:ea typeface="Verdana" pitchFamily="34" charset="0"/>
              </a:rPr>
              <a:t>Commandes de matériels directement envoyées à la chargée de logistique</a:t>
            </a:r>
          </a:p>
          <a:p>
            <a:pPr>
              <a:buClr>
                <a:srgbClr val="FF0066"/>
              </a:buClr>
            </a:pPr>
            <a:endParaRPr lang="fr-FR" sz="1200" dirty="0">
              <a:solidFill>
                <a:srgbClr val="6D6F7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171450" indent="-171450">
              <a:buClr>
                <a:srgbClr val="FF0066"/>
              </a:buClr>
              <a:buFont typeface="Wingdings" panose="05000000000000000000" pitchFamily="2" charset="2"/>
              <a:buChar char="§"/>
            </a:pPr>
            <a:r>
              <a:rPr lang="fr-FR" sz="1200" dirty="0">
                <a:solidFill>
                  <a:srgbClr val="6D6F71"/>
                </a:solidFill>
                <a:latin typeface="Verdana" pitchFamily="34" charset="0"/>
                <a:ea typeface="Verdana" pitchFamily="34" charset="0"/>
              </a:rPr>
              <a:t>Une </a:t>
            </a:r>
            <a:r>
              <a:rPr lang="fr-FR" sz="1200" dirty="0">
                <a:solidFill>
                  <a:srgbClr val="FF0066"/>
                </a:solidFill>
                <a:latin typeface="Verdana" pitchFamily="34" charset="0"/>
                <a:ea typeface="Verdana" pitchFamily="34" charset="0"/>
              </a:rPr>
              <a:t>appli mobile de notre logiciel métier (</a:t>
            </a:r>
            <a:r>
              <a:rPr lang="fr-FR" sz="1200" dirty="0" err="1">
                <a:solidFill>
                  <a:srgbClr val="FF0066"/>
                </a:solidFill>
                <a:latin typeface="Verdana" pitchFamily="34" charset="0"/>
                <a:ea typeface="Verdana" pitchFamily="34" charset="0"/>
              </a:rPr>
              <a:t>Anthadine</a:t>
            </a:r>
            <a:r>
              <a:rPr lang="fr-FR" sz="1200" dirty="0">
                <a:solidFill>
                  <a:srgbClr val="FF0066"/>
                </a:solidFill>
                <a:latin typeface="Verdana" pitchFamily="34" charset="0"/>
                <a:ea typeface="Verdana" pitchFamily="34" charset="0"/>
              </a:rPr>
              <a:t> avec application </a:t>
            </a:r>
            <a:r>
              <a:rPr lang="fr-FR" sz="1200" dirty="0" err="1">
                <a:solidFill>
                  <a:srgbClr val="FF0066"/>
                </a:solidFill>
                <a:latin typeface="Verdana" pitchFamily="34" charset="0"/>
                <a:ea typeface="Verdana" pitchFamily="34" charset="0"/>
              </a:rPr>
              <a:t>Mobisoins</a:t>
            </a:r>
            <a:r>
              <a:rPr lang="fr-FR" sz="1200" dirty="0">
                <a:solidFill>
                  <a:srgbClr val="FF0066"/>
                </a:solidFill>
                <a:latin typeface="Verdana" pitchFamily="34" charset="0"/>
                <a:ea typeface="Verdana" pitchFamily="34" charset="0"/>
              </a:rPr>
              <a:t>) </a:t>
            </a:r>
            <a:r>
              <a:rPr lang="fr-FR" sz="1200" dirty="0">
                <a:solidFill>
                  <a:srgbClr val="6D6F71"/>
                </a:solidFill>
                <a:latin typeface="Verdana" pitchFamily="34" charset="0"/>
                <a:ea typeface="Verdana" pitchFamily="34" charset="0"/>
              </a:rPr>
              <a:t>afin d’en simplifier son usage </a:t>
            </a:r>
            <a:endParaRPr lang="fr-FR" sz="1200" dirty="0">
              <a:solidFill>
                <a:srgbClr val="6D6F7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Clr>
                <a:srgbClr val="FF0066"/>
              </a:buClr>
            </a:pPr>
            <a:endParaRPr lang="fr-FR" sz="1200" dirty="0">
              <a:solidFill>
                <a:srgbClr val="6D6F7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171450" indent="-171450">
              <a:buClr>
                <a:srgbClr val="FF0066"/>
              </a:buClr>
              <a:buFont typeface="Wingdings" panose="05000000000000000000" pitchFamily="2" charset="2"/>
              <a:buChar char="§"/>
            </a:pPr>
            <a:r>
              <a:rPr lang="fr-FR" sz="1200" dirty="0">
                <a:solidFill>
                  <a:srgbClr val="6D6F7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L’HAD Sud Yonne &amp; Bourgogne Nivernaise est pleinement engagée dans les fenêtres 1 et 2 du Ségur du Numérique (SUN-ES) dont </a:t>
            </a:r>
            <a:r>
              <a:rPr lang="fr-FR" sz="1200" dirty="0">
                <a:solidFill>
                  <a:srgbClr val="FF0066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les objectifs sont le partage d’informations </a:t>
            </a:r>
            <a:r>
              <a:rPr lang="fr-FR" sz="1200" dirty="0">
                <a:solidFill>
                  <a:srgbClr val="6D6F7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par 2 biais :</a:t>
            </a:r>
          </a:p>
          <a:p>
            <a:pPr marL="171450" indent="-171450">
              <a:buClr>
                <a:srgbClr val="FF0066"/>
              </a:buClr>
              <a:buFont typeface="Wingdings" panose="05000000000000000000" pitchFamily="2" charset="2"/>
              <a:buChar char="§"/>
            </a:pPr>
            <a:endParaRPr lang="fr-FR" sz="1200" dirty="0">
              <a:solidFill>
                <a:srgbClr val="6D6F7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628650" lvl="1" indent="-171450">
              <a:buClr>
                <a:srgbClr val="FF0066"/>
              </a:buClr>
              <a:buFont typeface="Arial" panose="020B0604020202020204" pitchFamily="34" charset="0"/>
              <a:buChar char="•"/>
            </a:pPr>
            <a:r>
              <a:rPr lang="fr-FR" sz="1200" dirty="0">
                <a:solidFill>
                  <a:srgbClr val="6D6F7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Le DMP (dossier médical partagé)</a:t>
            </a:r>
          </a:p>
          <a:p>
            <a:pPr marL="628650" lvl="1" indent="-171450">
              <a:buClr>
                <a:srgbClr val="FF0066"/>
              </a:buClr>
              <a:buFont typeface="Arial" panose="020B0604020202020204" pitchFamily="34" charset="0"/>
              <a:buChar char="•"/>
            </a:pPr>
            <a:r>
              <a:rPr lang="fr-FR" sz="1200" dirty="0">
                <a:solidFill>
                  <a:srgbClr val="6D6F7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La messagerie sécurisée de santé</a:t>
            </a:r>
          </a:p>
          <a:p>
            <a:pPr>
              <a:buClr>
                <a:srgbClr val="FF0066"/>
              </a:buClr>
            </a:pPr>
            <a:endParaRPr lang="fr-FR" sz="1200" dirty="0">
              <a:solidFill>
                <a:srgbClr val="6D6F7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171450" indent="-171450">
              <a:buClr>
                <a:srgbClr val="FF0066"/>
              </a:buClr>
              <a:buFont typeface="Wingdings" panose="05000000000000000000" pitchFamily="2" charset="2"/>
              <a:buChar char="§"/>
            </a:pPr>
            <a:r>
              <a:rPr lang="fr-FR" sz="1200" dirty="0">
                <a:solidFill>
                  <a:srgbClr val="6D6F71"/>
                </a:solidFill>
                <a:latin typeface="Verdana" pitchFamily="34" charset="0"/>
                <a:ea typeface="Verdana" pitchFamily="34" charset="0"/>
              </a:rPr>
              <a:t>L’HAD est depuis plusieurs années engagée dans la volonté d’utiliser au maximum les outils numériques connectés afin de </a:t>
            </a:r>
            <a:r>
              <a:rPr lang="fr-FR" sz="1200" dirty="0">
                <a:solidFill>
                  <a:srgbClr val="FF0066"/>
                </a:solidFill>
                <a:latin typeface="Verdana" pitchFamily="34" charset="0"/>
                <a:ea typeface="Verdana" pitchFamily="34" charset="0"/>
              </a:rPr>
              <a:t>réduire l’usage du papier au domicile du patient </a:t>
            </a:r>
            <a:r>
              <a:rPr lang="fr-FR" sz="1200" dirty="0">
                <a:solidFill>
                  <a:srgbClr val="6D6F71"/>
                </a:solidFill>
                <a:latin typeface="Verdana" pitchFamily="34" charset="0"/>
                <a:ea typeface="Verdana" pitchFamily="34" charset="0"/>
              </a:rPr>
              <a:t>et ce pour plusieurs raisons :</a:t>
            </a:r>
          </a:p>
          <a:p>
            <a:pPr marL="628650" lvl="1" indent="-171450">
              <a:buClr>
                <a:srgbClr val="FF0066"/>
              </a:buClr>
              <a:buFont typeface="Arial" panose="020B0604020202020204" pitchFamily="34" charset="0"/>
              <a:buChar char="•"/>
            </a:pPr>
            <a:r>
              <a:rPr lang="fr-FR" sz="1200" dirty="0">
                <a:solidFill>
                  <a:srgbClr val="6D6F71"/>
                </a:solidFill>
                <a:latin typeface="Verdana" pitchFamily="34" charset="0"/>
                <a:ea typeface="Verdana" pitchFamily="34" charset="0"/>
              </a:rPr>
              <a:t>Volonté écologique</a:t>
            </a:r>
          </a:p>
          <a:p>
            <a:pPr marL="628650" lvl="1" indent="-171450">
              <a:buClr>
                <a:srgbClr val="FF0066"/>
              </a:buClr>
              <a:buFont typeface="Arial" panose="020B0604020202020204" pitchFamily="34" charset="0"/>
              <a:buChar char="•"/>
            </a:pPr>
            <a:r>
              <a:rPr lang="fr-FR" sz="1200" dirty="0">
                <a:solidFill>
                  <a:srgbClr val="6D6F71"/>
                </a:solidFill>
                <a:latin typeface="Verdana" pitchFamily="34" charset="0"/>
                <a:ea typeface="Verdana" pitchFamily="34" charset="0"/>
              </a:rPr>
              <a:t>Réduire les délais de transmission </a:t>
            </a:r>
          </a:p>
          <a:p>
            <a:pPr marL="628650" lvl="1" indent="-171450">
              <a:buClr>
                <a:srgbClr val="FF0066"/>
              </a:buClr>
              <a:buFont typeface="Arial" panose="020B0604020202020204" pitchFamily="34" charset="0"/>
              <a:buChar char="•"/>
            </a:pPr>
            <a:r>
              <a:rPr lang="fr-FR" sz="1200" dirty="0">
                <a:solidFill>
                  <a:srgbClr val="6D6F71"/>
                </a:solidFill>
                <a:latin typeface="Verdana" pitchFamily="34" charset="0"/>
                <a:ea typeface="Verdana" pitchFamily="34" charset="0"/>
              </a:rPr>
              <a:t>Réduire les erreurs/pertes de documents</a:t>
            </a:r>
          </a:p>
          <a:p>
            <a:pPr>
              <a:buClr>
                <a:srgbClr val="FF0066"/>
              </a:buClr>
            </a:pPr>
            <a:endParaRPr lang="fr-FR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825A4CC3-BF4D-BE01-67F9-4686D95162B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78686" y="2263806"/>
            <a:ext cx="599918" cy="638913"/>
          </a:xfrm>
          <a:prstGeom prst="rect">
            <a:avLst/>
          </a:prstGeom>
        </p:spPr>
      </p:pic>
      <p:pic>
        <p:nvPicPr>
          <p:cNvPr id="5" name="Image 4">
            <a:extLst>
              <a:ext uri="{FF2B5EF4-FFF2-40B4-BE49-F238E27FC236}">
                <a16:creationId xmlns:a16="http://schemas.microsoft.com/office/drawing/2014/main" id="{D010AAE9-CEBA-0363-D3F8-E71EF05B3A4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62068" y="3262517"/>
            <a:ext cx="514638" cy="6587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67997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 txBox="1">
            <a:spLocks/>
          </p:cNvSpPr>
          <p:nvPr/>
        </p:nvSpPr>
        <p:spPr>
          <a:xfrm>
            <a:off x="251520" y="191909"/>
            <a:ext cx="8244408" cy="767095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FR" sz="2400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La bonne collaboration avec les professionnels du territoire</a:t>
            </a:r>
            <a:endParaRPr lang="fr-FR" sz="1200" dirty="0">
              <a:solidFill>
                <a:schemeClr val="bg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594420" y="1885112"/>
            <a:ext cx="8074795" cy="3057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Clr>
                <a:srgbClr val="FF0066"/>
              </a:buClr>
              <a:buFont typeface="Wingdings" panose="05000000000000000000" pitchFamily="2" charset="2"/>
              <a:buChar char="§"/>
            </a:pPr>
            <a:r>
              <a:rPr lang="fr-FR" sz="1200" dirty="0">
                <a:solidFill>
                  <a:srgbClr val="6D6F7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Travail en étroite collaboration avec le </a:t>
            </a:r>
            <a:r>
              <a:rPr lang="fr-FR" sz="1200" dirty="0">
                <a:solidFill>
                  <a:srgbClr val="FF0066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réseau de Soins Palliatifs Opale 89 </a:t>
            </a:r>
            <a:r>
              <a:rPr lang="fr-FR" sz="1200" dirty="0">
                <a:solidFill>
                  <a:srgbClr val="6D6F7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qui se concrétise notamment par :</a:t>
            </a:r>
          </a:p>
          <a:p>
            <a:pPr marL="171450" indent="-171450">
              <a:buClr>
                <a:srgbClr val="FF0066"/>
              </a:buClr>
              <a:buFont typeface="Wingdings" panose="05000000000000000000" pitchFamily="2" charset="2"/>
              <a:buChar char="§"/>
            </a:pPr>
            <a:endParaRPr lang="fr-FR" sz="1200" dirty="0">
              <a:solidFill>
                <a:srgbClr val="6D6F7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800100" lvl="1" indent="-342900" algn="just">
              <a:lnSpc>
                <a:spcPct val="120000"/>
              </a:lnSpc>
              <a:spcBef>
                <a:spcPts val="300"/>
              </a:spcBef>
              <a:buClr>
                <a:srgbClr val="E62D6E"/>
              </a:buClr>
              <a:buFont typeface="Arial" panose="020B0604020202020204" pitchFamily="34" charset="0"/>
              <a:buChar char="•"/>
            </a:pPr>
            <a:r>
              <a:rPr lang="fr-FR" sz="1200" dirty="0">
                <a:solidFill>
                  <a:srgbClr val="6D6F71"/>
                </a:solidFill>
                <a:latin typeface="Verdana" pitchFamily="34" charset="0"/>
                <a:ea typeface="Verdana" pitchFamily="34" charset="0"/>
              </a:rPr>
              <a:t>Des réunions hebdomadaires tous les lundis</a:t>
            </a:r>
          </a:p>
          <a:p>
            <a:pPr marL="800100" lvl="1" indent="-342900" algn="just">
              <a:lnSpc>
                <a:spcPct val="120000"/>
              </a:lnSpc>
              <a:spcBef>
                <a:spcPts val="300"/>
              </a:spcBef>
              <a:buClr>
                <a:srgbClr val="E62D6E"/>
              </a:buClr>
              <a:buFont typeface="Arial" panose="020B0604020202020204" pitchFamily="34" charset="0"/>
              <a:buChar char="•"/>
            </a:pPr>
            <a:r>
              <a:rPr lang="fr-FR" sz="1200" dirty="0">
                <a:solidFill>
                  <a:srgbClr val="6D6F71"/>
                </a:solidFill>
                <a:latin typeface="Verdana" pitchFamily="34" charset="0"/>
                <a:ea typeface="Verdana" pitchFamily="34" charset="0"/>
              </a:rPr>
              <a:t>Des échanges réguliers sur l’évolution des prises en charge communes</a:t>
            </a:r>
          </a:p>
          <a:p>
            <a:pPr marL="800100" lvl="1" indent="-342900" algn="just">
              <a:lnSpc>
                <a:spcPct val="120000"/>
              </a:lnSpc>
              <a:spcBef>
                <a:spcPts val="300"/>
              </a:spcBef>
              <a:buClr>
                <a:srgbClr val="E62D6E"/>
              </a:buClr>
              <a:buFont typeface="Arial" panose="020B0604020202020204" pitchFamily="34" charset="0"/>
              <a:buChar char="•"/>
            </a:pPr>
            <a:r>
              <a:rPr lang="fr-FR" sz="1200" dirty="0">
                <a:solidFill>
                  <a:srgbClr val="6D6F71"/>
                </a:solidFill>
                <a:latin typeface="Verdana" pitchFamily="34" charset="0"/>
                <a:ea typeface="Verdana" pitchFamily="34" charset="0"/>
              </a:rPr>
              <a:t>L’organisation de REX (réunions de retours d’expériences) en commun</a:t>
            </a:r>
          </a:p>
          <a:p>
            <a:pPr lvl="0" algn="just">
              <a:lnSpc>
                <a:spcPct val="120000"/>
              </a:lnSpc>
              <a:spcBef>
                <a:spcPts val="300"/>
              </a:spcBef>
              <a:buClr>
                <a:srgbClr val="E62D6E"/>
              </a:buClr>
            </a:pPr>
            <a:endParaRPr lang="fr-FR" sz="1200" dirty="0">
              <a:solidFill>
                <a:srgbClr val="6D6F71"/>
              </a:solidFill>
              <a:latin typeface="Verdana" pitchFamily="34" charset="0"/>
              <a:ea typeface="Verdana" pitchFamily="34" charset="0"/>
            </a:endParaRPr>
          </a:p>
          <a:p>
            <a:pPr marL="171450" lvl="0" indent="-171450" algn="just">
              <a:lnSpc>
                <a:spcPct val="120000"/>
              </a:lnSpc>
              <a:spcBef>
                <a:spcPts val="300"/>
              </a:spcBef>
              <a:buClr>
                <a:srgbClr val="E62D6E"/>
              </a:buClr>
              <a:buFont typeface="Wingdings" panose="05000000000000000000" pitchFamily="2" charset="2"/>
              <a:buChar char="§"/>
            </a:pPr>
            <a:r>
              <a:rPr lang="fr-FR" sz="1200" dirty="0">
                <a:solidFill>
                  <a:srgbClr val="6D6F71"/>
                </a:solidFill>
                <a:latin typeface="Verdana" pitchFamily="34" charset="0"/>
                <a:ea typeface="Verdana" pitchFamily="34" charset="0"/>
              </a:rPr>
              <a:t>Réunions régulières également avec </a:t>
            </a:r>
            <a:r>
              <a:rPr lang="fr-FR" sz="1200" dirty="0">
                <a:solidFill>
                  <a:srgbClr val="FF0066"/>
                </a:solidFill>
                <a:latin typeface="Verdana" pitchFamily="34" charset="0"/>
                <a:ea typeface="Verdana" pitchFamily="34" charset="0"/>
              </a:rPr>
              <a:t>l’équipe mobile de gériatrie </a:t>
            </a:r>
            <a:r>
              <a:rPr lang="fr-FR" sz="1200" dirty="0">
                <a:solidFill>
                  <a:srgbClr val="6D6F71"/>
                </a:solidFill>
                <a:latin typeface="Verdana" pitchFamily="34" charset="0"/>
                <a:ea typeface="Verdana" pitchFamily="34" charset="0"/>
              </a:rPr>
              <a:t>(EMG)</a:t>
            </a:r>
          </a:p>
          <a:p>
            <a:pPr marL="171450" lvl="0" indent="-171450" algn="just">
              <a:lnSpc>
                <a:spcPct val="120000"/>
              </a:lnSpc>
              <a:spcBef>
                <a:spcPts val="300"/>
              </a:spcBef>
              <a:buClr>
                <a:srgbClr val="E62D6E"/>
              </a:buClr>
              <a:buFont typeface="Wingdings" panose="05000000000000000000" pitchFamily="2" charset="2"/>
              <a:buChar char="§"/>
            </a:pPr>
            <a:endParaRPr lang="fr-FR" sz="1200" dirty="0">
              <a:solidFill>
                <a:srgbClr val="6D6F71"/>
              </a:solidFill>
              <a:latin typeface="Verdana" pitchFamily="34" charset="0"/>
              <a:ea typeface="Verdana" pitchFamily="34" charset="0"/>
            </a:endParaRPr>
          </a:p>
          <a:p>
            <a:pPr marL="171450" lvl="0" indent="-171450" algn="just">
              <a:lnSpc>
                <a:spcPct val="120000"/>
              </a:lnSpc>
              <a:spcBef>
                <a:spcPts val="300"/>
              </a:spcBef>
              <a:buClr>
                <a:srgbClr val="E62D6E"/>
              </a:buClr>
              <a:buFont typeface="Wingdings" panose="05000000000000000000" pitchFamily="2" charset="2"/>
              <a:buChar char="§"/>
            </a:pPr>
            <a:r>
              <a:rPr lang="fr-FR" sz="1200" dirty="0">
                <a:solidFill>
                  <a:srgbClr val="6D6F71"/>
                </a:solidFill>
                <a:latin typeface="Verdana" pitchFamily="34" charset="0"/>
                <a:ea typeface="Verdana" pitchFamily="34" charset="0"/>
              </a:rPr>
              <a:t>Territoire bien couvert en </a:t>
            </a:r>
            <a:r>
              <a:rPr lang="fr-FR" sz="1200" dirty="0">
                <a:solidFill>
                  <a:srgbClr val="FF0066"/>
                </a:solidFill>
                <a:latin typeface="Verdana" pitchFamily="34" charset="0"/>
                <a:ea typeface="Verdana" pitchFamily="34" charset="0"/>
              </a:rPr>
              <a:t>infirmiers libéraux </a:t>
            </a:r>
            <a:r>
              <a:rPr lang="fr-FR" sz="1200" dirty="0">
                <a:solidFill>
                  <a:srgbClr val="6D6F71"/>
                </a:solidFill>
                <a:latin typeface="Verdana" pitchFamily="34" charset="0"/>
                <a:ea typeface="Verdana" pitchFamily="34" charset="0"/>
              </a:rPr>
              <a:t>qui adhèrent à la prise en charge en HAD. Des temps d’échanges sont mis en place au travers de formations et de newsletter envoyées plusieurs fois/an</a:t>
            </a:r>
          </a:p>
          <a:p>
            <a:pPr marL="171450" indent="-171450">
              <a:buClr>
                <a:srgbClr val="FF0066"/>
              </a:buClr>
              <a:buFont typeface="Wingdings" panose="05000000000000000000" pitchFamily="2" charset="2"/>
              <a:buChar char="§"/>
            </a:pPr>
            <a:endParaRPr lang="fr-FR" sz="1200" dirty="0">
              <a:solidFill>
                <a:srgbClr val="6D6F7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fr-FR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4" name="Image 3" descr="Une image contenant texte&#10;&#10;Description générée automatiquement">
            <a:extLst>
              <a:ext uri="{FF2B5EF4-FFF2-40B4-BE49-F238E27FC236}">
                <a16:creationId xmlns:a16="http://schemas.microsoft.com/office/drawing/2014/main" id="{9DB283D0-FC65-AA8A-152B-0FB854D11F6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00171" y="4601409"/>
            <a:ext cx="1011991" cy="11486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33492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 txBox="1">
            <a:spLocks/>
          </p:cNvSpPr>
          <p:nvPr/>
        </p:nvSpPr>
        <p:spPr>
          <a:xfrm>
            <a:off x="251520" y="191909"/>
            <a:ext cx="8244408" cy="767095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FR" sz="2400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Le support de l’ARS</a:t>
            </a:r>
          </a:p>
        </p:txBody>
      </p:sp>
      <p:sp>
        <p:nvSpPr>
          <p:cNvPr id="3" name="ZoneTexte 2"/>
          <p:cNvSpPr txBox="1"/>
          <p:nvPr/>
        </p:nvSpPr>
        <p:spPr>
          <a:xfrm>
            <a:off x="336967" y="1607378"/>
            <a:ext cx="8074795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Clr>
                <a:srgbClr val="FF0066"/>
              </a:buClr>
              <a:buFont typeface="Wingdings" panose="05000000000000000000" pitchFamily="2" charset="2"/>
              <a:buChar char="§"/>
            </a:pPr>
            <a:r>
              <a:rPr lang="fr-FR" sz="1200" dirty="0">
                <a:solidFill>
                  <a:srgbClr val="6D6F7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Groupe de travail hebdomadaire, constitué de 5 </a:t>
            </a:r>
            <a:r>
              <a:rPr lang="fr-FR" sz="1200" dirty="0" err="1">
                <a:solidFill>
                  <a:srgbClr val="6D6F7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HaD</a:t>
            </a:r>
            <a:r>
              <a:rPr lang="fr-FR" sz="1200" dirty="0">
                <a:solidFill>
                  <a:srgbClr val="6D6F7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</a:p>
          <a:p>
            <a:pPr marL="171450" indent="-171450">
              <a:buClr>
                <a:srgbClr val="FF0066"/>
              </a:buClr>
              <a:buFont typeface="Wingdings" panose="05000000000000000000" pitchFamily="2" charset="2"/>
              <a:buChar char="§"/>
            </a:pPr>
            <a:endParaRPr lang="fr-FR" sz="1200" dirty="0">
              <a:solidFill>
                <a:srgbClr val="6D6F7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171450" indent="-171450">
              <a:buClr>
                <a:srgbClr val="FF0066"/>
              </a:buClr>
              <a:buFont typeface="Wingdings" panose="05000000000000000000" pitchFamily="2" charset="2"/>
              <a:buChar char="§"/>
            </a:pPr>
            <a:r>
              <a:rPr lang="fr-FR" sz="1200" dirty="0">
                <a:solidFill>
                  <a:srgbClr val="6D6F7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Groupe technique régional trimestriels avec l’ensemble des HAD de la région</a:t>
            </a:r>
          </a:p>
          <a:p>
            <a:pPr marL="171450" indent="-171450">
              <a:buClr>
                <a:srgbClr val="FF0066"/>
              </a:buClr>
              <a:buFont typeface="Wingdings" panose="05000000000000000000" pitchFamily="2" charset="2"/>
              <a:buChar char="§"/>
            </a:pPr>
            <a:endParaRPr lang="fr-FR" sz="1200" dirty="0">
              <a:solidFill>
                <a:srgbClr val="6D6F7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171450" indent="-171450">
              <a:buClr>
                <a:srgbClr val="FF0066"/>
              </a:buClr>
              <a:buFont typeface="Wingdings" panose="05000000000000000000" pitchFamily="2" charset="2"/>
              <a:buChar char="§"/>
            </a:pPr>
            <a:r>
              <a:rPr lang="fr-FR" sz="1200" dirty="0">
                <a:solidFill>
                  <a:srgbClr val="6D6F7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Représentation de l’HAD au sein de la </a:t>
            </a:r>
            <a:r>
              <a:rPr lang="fr-FR" sz="1200" dirty="0">
                <a:solidFill>
                  <a:srgbClr val="FF0066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gouvernance de l’ARS </a:t>
            </a:r>
            <a:r>
              <a:rPr lang="fr-FR" sz="1200" dirty="0">
                <a:solidFill>
                  <a:srgbClr val="6D6F7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ce qui a permis l’amélioration du fléchage de l’HAD dans les parcours de soins et sur les territoires </a:t>
            </a:r>
          </a:p>
          <a:p>
            <a:pPr marL="171450" indent="-171450">
              <a:buClr>
                <a:srgbClr val="FF0066"/>
              </a:buClr>
              <a:buFont typeface="Wingdings" panose="05000000000000000000" pitchFamily="2" charset="2"/>
              <a:buChar char="§"/>
            </a:pPr>
            <a:endParaRPr lang="fr-FR" sz="1200" dirty="0">
              <a:solidFill>
                <a:srgbClr val="6D6F7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171450" indent="-171450">
              <a:buClr>
                <a:srgbClr val="FF0066"/>
              </a:buClr>
              <a:buFont typeface="Wingdings" panose="05000000000000000000" pitchFamily="2" charset="2"/>
              <a:buChar char="§"/>
            </a:pPr>
            <a:r>
              <a:rPr lang="fr-FR" sz="1200" dirty="0">
                <a:solidFill>
                  <a:srgbClr val="6D6F7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Aide de l’ARS pour se faire connaître au sein des départements via l’organisation de </a:t>
            </a:r>
            <a:r>
              <a:rPr lang="fr-FR" sz="1200" dirty="0">
                <a:solidFill>
                  <a:srgbClr val="FF0066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comités de suivis</a:t>
            </a:r>
            <a:r>
              <a:rPr lang="fr-FR" sz="1200" dirty="0">
                <a:solidFill>
                  <a:srgbClr val="6D6F7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réunissant :</a:t>
            </a:r>
          </a:p>
          <a:p>
            <a:pPr marL="171450" indent="-171450">
              <a:buClr>
                <a:srgbClr val="FF0066"/>
              </a:buClr>
              <a:buFont typeface="Wingdings" panose="05000000000000000000" pitchFamily="2" charset="2"/>
              <a:buChar char="§"/>
            </a:pPr>
            <a:endParaRPr lang="fr-FR" sz="1200" dirty="0">
              <a:solidFill>
                <a:srgbClr val="6D6F7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628650" lvl="1" indent="-171450">
              <a:buClr>
                <a:srgbClr val="FF0066"/>
              </a:buClr>
              <a:buFont typeface="Arial" panose="020B0604020202020204" pitchFamily="34" charset="0"/>
              <a:buChar char="•"/>
            </a:pPr>
            <a:r>
              <a:rPr lang="fr-FR" sz="1200" dirty="0">
                <a:solidFill>
                  <a:srgbClr val="6D6F7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Les délégués départementaux de l’ARS</a:t>
            </a:r>
          </a:p>
          <a:p>
            <a:pPr marL="628650" lvl="1" indent="-171450">
              <a:buClr>
                <a:srgbClr val="FF0066"/>
              </a:buClr>
              <a:buFont typeface="Arial" panose="020B0604020202020204" pitchFamily="34" charset="0"/>
              <a:buChar char="•"/>
            </a:pPr>
            <a:r>
              <a:rPr lang="fr-FR" sz="1200" dirty="0">
                <a:solidFill>
                  <a:srgbClr val="6D6F7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La gouvernance de l’ARS </a:t>
            </a:r>
          </a:p>
          <a:p>
            <a:pPr marL="628650" lvl="1" indent="-171450">
              <a:buClr>
                <a:srgbClr val="FF0066"/>
              </a:buClr>
              <a:buFont typeface="Arial" panose="020B0604020202020204" pitchFamily="34" charset="0"/>
              <a:buChar char="•"/>
            </a:pPr>
            <a:r>
              <a:rPr lang="fr-FR" sz="1200" dirty="0">
                <a:solidFill>
                  <a:srgbClr val="6D6F7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Les membres du GHT</a:t>
            </a:r>
          </a:p>
          <a:p>
            <a:pPr marL="628650" lvl="1" indent="-171450">
              <a:buClr>
                <a:srgbClr val="FF0066"/>
              </a:buClr>
              <a:buFont typeface="Arial" panose="020B0604020202020204" pitchFamily="34" charset="0"/>
              <a:buChar char="•"/>
            </a:pPr>
            <a:r>
              <a:rPr lang="fr-FR" sz="1200" dirty="0">
                <a:solidFill>
                  <a:srgbClr val="6D6F7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Les DAC</a:t>
            </a:r>
          </a:p>
          <a:p>
            <a:pPr marL="628650" lvl="1" indent="-171450">
              <a:buClr>
                <a:srgbClr val="FF0066"/>
              </a:buClr>
              <a:buFont typeface="Arial" panose="020B0604020202020204" pitchFamily="34" charset="0"/>
              <a:buChar char="•"/>
            </a:pPr>
            <a:r>
              <a:rPr lang="fr-FR" sz="1200" dirty="0">
                <a:solidFill>
                  <a:srgbClr val="6D6F7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Les CPTS</a:t>
            </a:r>
          </a:p>
          <a:p>
            <a:pPr marL="628650" lvl="1" indent="-171450">
              <a:buClr>
                <a:srgbClr val="FF0066"/>
              </a:buClr>
              <a:buFont typeface="Arial" panose="020B0604020202020204" pitchFamily="34" charset="0"/>
              <a:buChar char="•"/>
            </a:pPr>
            <a:r>
              <a:rPr lang="fr-FR" sz="1200" dirty="0">
                <a:solidFill>
                  <a:srgbClr val="6D6F7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Les représentants des HAD de la région </a:t>
            </a:r>
          </a:p>
          <a:p>
            <a:pPr lvl="1">
              <a:buClr>
                <a:srgbClr val="FF0066"/>
              </a:buClr>
            </a:pPr>
            <a:endParaRPr lang="fr-FR" sz="1200" dirty="0">
              <a:solidFill>
                <a:srgbClr val="6D6F7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171450" indent="-171450">
              <a:buClr>
                <a:srgbClr val="FF0066"/>
              </a:buClr>
              <a:buFont typeface="Wingdings" panose="05000000000000000000" pitchFamily="2" charset="2"/>
              <a:buChar char="§"/>
            </a:pPr>
            <a:r>
              <a:rPr lang="fr-FR" sz="1200" dirty="0">
                <a:solidFill>
                  <a:srgbClr val="FF0066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Appui de la FNEHAD </a:t>
            </a:r>
            <a:r>
              <a:rPr lang="fr-FR" sz="1200" dirty="0">
                <a:solidFill>
                  <a:srgbClr val="6D6F7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pour aider à la communication sur l’HAD à travers des supports et ses délégués régionaux </a:t>
            </a:r>
          </a:p>
          <a:p>
            <a:pPr marL="171450" indent="-171450">
              <a:buClr>
                <a:srgbClr val="FF0066"/>
              </a:buClr>
              <a:buFont typeface="Wingdings" panose="05000000000000000000" pitchFamily="2" charset="2"/>
              <a:buChar char="§"/>
            </a:pPr>
            <a:endParaRPr lang="fr-FR" sz="1200" dirty="0">
              <a:solidFill>
                <a:srgbClr val="6D6F7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171450" indent="-171450">
              <a:buClr>
                <a:srgbClr val="FF0066"/>
              </a:buClr>
              <a:buFont typeface="Wingdings" panose="05000000000000000000" pitchFamily="2" charset="2"/>
              <a:buChar char="§"/>
            </a:pPr>
            <a:r>
              <a:rPr lang="fr-FR" sz="1200" dirty="0">
                <a:solidFill>
                  <a:srgbClr val="FF0066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Financement d’une infirmière de liaison sur la Nièvre </a:t>
            </a:r>
            <a:r>
              <a:rPr lang="fr-FR" sz="1200" dirty="0">
                <a:solidFill>
                  <a:srgbClr val="6D6F7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afin d’aider l’HAD à se développer sur ce territoire</a:t>
            </a:r>
          </a:p>
          <a:p>
            <a:endParaRPr lang="fr-FR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2050" name="Picture 2" descr="Agence régionale de santé Bourgogne-Franche-Comté | La santé pour territoire">
            <a:extLst>
              <a:ext uri="{FF2B5EF4-FFF2-40B4-BE49-F238E27FC236}">
                <a16:creationId xmlns:a16="http://schemas.microsoft.com/office/drawing/2014/main" id="{456781CB-042B-FB68-3765-5C8B7EEF7F1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63664" y="5687420"/>
            <a:ext cx="1847850" cy="1076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A la Une - FNEHAD">
            <a:extLst>
              <a:ext uri="{FF2B5EF4-FFF2-40B4-BE49-F238E27FC236}">
                <a16:creationId xmlns:a16="http://schemas.microsoft.com/office/drawing/2014/main" id="{F9485CD1-8ECE-6E71-51B0-F630DDB8719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38211" y="5683745"/>
            <a:ext cx="1242678" cy="108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4650139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 txBox="1">
            <a:spLocks/>
          </p:cNvSpPr>
          <p:nvPr/>
        </p:nvSpPr>
        <p:spPr>
          <a:xfrm>
            <a:off x="251520" y="191909"/>
            <a:ext cx="8244408" cy="767095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FR" sz="2400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Données d’activité 2016-2021</a:t>
            </a:r>
          </a:p>
        </p:txBody>
      </p:sp>
      <p:graphicFrame>
        <p:nvGraphicFramePr>
          <p:cNvPr id="3" name="Tableau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192630"/>
              </p:ext>
            </p:extLst>
          </p:nvPr>
        </p:nvGraphicFramePr>
        <p:xfrm>
          <a:off x="1150880" y="2379407"/>
          <a:ext cx="6842241" cy="498876"/>
        </p:xfrm>
        <a:graphic>
          <a:graphicData uri="http://schemas.openxmlformats.org/drawingml/2006/table">
            <a:tbl>
              <a:tblPr firstRow="1" firstCol="1" bandRow="1"/>
              <a:tblGrid>
                <a:gridCol w="1909078">
                  <a:extLst>
                    <a:ext uri="{9D8B030D-6E8A-4147-A177-3AD203B41FA5}">
                      <a16:colId xmlns:a16="http://schemas.microsoft.com/office/drawing/2014/main" val="3028189427"/>
                    </a:ext>
                  </a:extLst>
                </a:gridCol>
                <a:gridCol w="775007">
                  <a:extLst>
                    <a:ext uri="{9D8B030D-6E8A-4147-A177-3AD203B41FA5}">
                      <a16:colId xmlns:a16="http://schemas.microsoft.com/office/drawing/2014/main" val="2655056209"/>
                    </a:ext>
                  </a:extLst>
                </a:gridCol>
                <a:gridCol w="775007">
                  <a:extLst>
                    <a:ext uri="{9D8B030D-6E8A-4147-A177-3AD203B41FA5}">
                      <a16:colId xmlns:a16="http://schemas.microsoft.com/office/drawing/2014/main" val="201286850"/>
                    </a:ext>
                  </a:extLst>
                </a:gridCol>
                <a:gridCol w="775007">
                  <a:extLst>
                    <a:ext uri="{9D8B030D-6E8A-4147-A177-3AD203B41FA5}">
                      <a16:colId xmlns:a16="http://schemas.microsoft.com/office/drawing/2014/main" val="4049244208"/>
                    </a:ext>
                  </a:extLst>
                </a:gridCol>
                <a:gridCol w="775007">
                  <a:extLst>
                    <a:ext uri="{9D8B030D-6E8A-4147-A177-3AD203B41FA5}">
                      <a16:colId xmlns:a16="http://schemas.microsoft.com/office/drawing/2014/main" val="3434715505"/>
                    </a:ext>
                  </a:extLst>
                </a:gridCol>
                <a:gridCol w="775007">
                  <a:extLst>
                    <a:ext uri="{9D8B030D-6E8A-4147-A177-3AD203B41FA5}">
                      <a16:colId xmlns:a16="http://schemas.microsoft.com/office/drawing/2014/main" val="2990150593"/>
                    </a:ext>
                  </a:extLst>
                </a:gridCol>
                <a:gridCol w="1058128">
                  <a:extLst>
                    <a:ext uri="{9D8B030D-6E8A-4147-A177-3AD203B41FA5}">
                      <a16:colId xmlns:a16="http://schemas.microsoft.com/office/drawing/2014/main" val="841211117"/>
                    </a:ext>
                  </a:extLst>
                </a:gridCol>
              </a:tblGrid>
              <a:tr h="249438"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fr-FR" sz="900" b="1" dirty="0">
                          <a:solidFill>
                            <a:srgbClr val="F07D00"/>
                          </a:solidFill>
                          <a:effectLst/>
                          <a:latin typeface="Verdana" panose="020B060403050404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900" dirty="0">
                        <a:solidFill>
                          <a:srgbClr val="6D6F71"/>
                        </a:solidFill>
                        <a:effectLst/>
                        <a:latin typeface="Verdana" panose="020B060403050404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36195" marB="361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F07D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fr-FR" sz="900" b="1" kern="1200" dirty="0">
                          <a:solidFill>
                            <a:srgbClr val="F07D00"/>
                          </a:solidFill>
                          <a:effectLst/>
                          <a:latin typeface="Verdana" panose="020B060403050404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2016*</a:t>
                      </a:r>
                    </a:p>
                  </a:txBody>
                  <a:tcPr marL="36195" marR="36195" marT="36195" marB="361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F07D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fr-FR" sz="900" b="1" kern="1200" dirty="0">
                          <a:solidFill>
                            <a:srgbClr val="F07D00"/>
                          </a:solidFill>
                          <a:effectLst/>
                          <a:latin typeface="Verdana" panose="020B060403050404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2017</a:t>
                      </a:r>
                    </a:p>
                  </a:txBody>
                  <a:tcPr marL="36195" marR="36195" marT="36195" marB="361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F07D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fr-FR" sz="900" b="1" kern="1200" dirty="0">
                          <a:solidFill>
                            <a:srgbClr val="F07D00"/>
                          </a:solidFill>
                          <a:effectLst/>
                          <a:latin typeface="Verdana" panose="020B060403050404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2018</a:t>
                      </a:r>
                    </a:p>
                  </a:txBody>
                  <a:tcPr marL="36195" marR="36195" marT="36195" marB="361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F07D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fr-FR" sz="900" b="1" kern="1200" dirty="0">
                          <a:solidFill>
                            <a:srgbClr val="F07D00"/>
                          </a:solidFill>
                          <a:effectLst/>
                          <a:latin typeface="Verdana" panose="020B060403050404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2019</a:t>
                      </a:r>
                    </a:p>
                  </a:txBody>
                  <a:tcPr marL="36195" marR="36195" marT="36195" marB="361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F07D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fr-FR" sz="900" b="1" dirty="0">
                          <a:solidFill>
                            <a:srgbClr val="F07D00"/>
                          </a:solidFill>
                          <a:effectLst/>
                          <a:latin typeface="Verdana" panose="020B060403050404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2020</a:t>
                      </a:r>
                      <a:endParaRPr lang="fr-FR" sz="900" dirty="0">
                        <a:solidFill>
                          <a:srgbClr val="6D6F71"/>
                        </a:solidFill>
                        <a:effectLst/>
                        <a:latin typeface="Verdana" panose="020B060403050404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36195" marB="361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F07D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fr-FR" sz="900" b="1" dirty="0">
                          <a:solidFill>
                            <a:srgbClr val="F07D00"/>
                          </a:solidFill>
                          <a:effectLst/>
                          <a:latin typeface="Verdana" panose="020B060403050404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2021</a:t>
                      </a:r>
                      <a:endParaRPr lang="fr-FR" sz="900" dirty="0">
                        <a:solidFill>
                          <a:srgbClr val="6D6F71"/>
                        </a:solidFill>
                        <a:effectLst/>
                        <a:latin typeface="Verdana" panose="020B060403050404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36195" marB="361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F07D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63763093"/>
                  </a:ext>
                </a:extLst>
              </a:tr>
              <a:tr h="249438"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fr-FR" sz="900" dirty="0">
                          <a:solidFill>
                            <a:srgbClr val="6D6F71"/>
                          </a:solidFill>
                          <a:effectLst/>
                          <a:latin typeface="Verdana" panose="020B060403050404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Nb journées</a:t>
                      </a:r>
                    </a:p>
                  </a:txBody>
                  <a:tcPr marL="36195" marR="36195" marT="36195" marB="36195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07D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D6F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</a:pPr>
                      <a:r>
                        <a:rPr lang="fr-FR" sz="900" kern="1200" dirty="0">
                          <a:solidFill>
                            <a:srgbClr val="6D6F71"/>
                          </a:solidFill>
                          <a:effectLst/>
                          <a:latin typeface="Verdana" panose="020B0604030504040204" pitchFamily="34" charset="0"/>
                          <a:cs typeface="Times New Roman" panose="02020603050405020304" pitchFamily="18" charset="0"/>
                        </a:rPr>
                        <a:t>5 150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07D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D6F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</a:pPr>
                      <a:r>
                        <a:rPr lang="fr-FR" sz="900" kern="1200" dirty="0">
                          <a:solidFill>
                            <a:srgbClr val="6D6F71"/>
                          </a:solidFill>
                          <a:effectLst/>
                          <a:latin typeface="Verdana" panose="020B0604030504040204" pitchFamily="34" charset="0"/>
                          <a:cs typeface="Times New Roman" panose="02020603050405020304" pitchFamily="18" charset="0"/>
                        </a:rPr>
                        <a:t>7 537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07D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D6F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</a:pPr>
                      <a:r>
                        <a:rPr lang="fr-FR" sz="900" kern="1200" dirty="0">
                          <a:solidFill>
                            <a:srgbClr val="6D6F71"/>
                          </a:solidFill>
                          <a:effectLst/>
                          <a:latin typeface="Verdana" panose="020B0604030504040204" pitchFamily="34" charset="0"/>
                          <a:cs typeface="Times New Roman" panose="02020603050405020304" pitchFamily="18" charset="0"/>
                        </a:rPr>
                        <a:t>11 306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07D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D6F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</a:pPr>
                      <a:r>
                        <a:rPr lang="fr-FR" sz="900" kern="1200" dirty="0">
                          <a:solidFill>
                            <a:srgbClr val="6D6F71"/>
                          </a:solidFill>
                          <a:effectLst/>
                          <a:latin typeface="Verdana" panose="020B0604030504040204" pitchFamily="34" charset="0"/>
                          <a:cs typeface="Times New Roman" panose="02020603050405020304" pitchFamily="18" charset="0"/>
                        </a:rPr>
                        <a:t>11 383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07D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D6F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</a:pPr>
                      <a:r>
                        <a:rPr lang="fr-FR" sz="900" kern="1200" dirty="0">
                          <a:solidFill>
                            <a:srgbClr val="6D6F71"/>
                          </a:solidFill>
                          <a:effectLst/>
                          <a:latin typeface="Verdana" panose="020B0604030504040204" pitchFamily="34" charset="0"/>
                          <a:cs typeface="Times New Roman" panose="02020603050405020304" pitchFamily="18" charset="0"/>
                        </a:rPr>
                        <a:t>15 363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07D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D6F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</a:pPr>
                      <a:r>
                        <a:rPr lang="fr-FR" sz="900" kern="1200" dirty="0">
                          <a:solidFill>
                            <a:srgbClr val="6D6F71"/>
                          </a:solidFill>
                          <a:effectLst/>
                          <a:latin typeface="Verdana" panose="020B0604030504040204" pitchFamily="34" charset="0"/>
                          <a:cs typeface="Times New Roman" panose="02020603050405020304" pitchFamily="18" charset="0"/>
                        </a:rPr>
                        <a:t>16 923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07D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D6F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18981824"/>
                  </a:ext>
                </a:extLst>
              </a:tr>
            </a:tbl>
          </a:graphicData>
        </a:graphic>
      </p:graphicFrame>
      <p:sp>
        <p:nvSpPr>
          <p:cNvPr id="4" name="Rectangle à coins arrondis 3"/>
          <p:cNvSpPr/>
          <p:nvPr/>
        </p:nvSpPr>
        <p:spPr>
          <a:xfrm>
            <a:off x="1122857" y="4181886"/>
            <a:ext cx="1969477" cy="896816"/>
          </a:xfrm>
          <a:prstGeom prst="roundRect">
            <a:avLst/>
          </a:prstGeom>
          <a:solidFill>
            <a:srgbClr val="46BED2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4000"/>
              </a:lnSpc>
              <a:buClr>
                <a:srgbClr val="FF0066"/>
              </a:buClr>
            </a:pPr>
            <a:r>
              <a:rPr lang="fr-FR" sz="12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Activité </a:t>
            </a:r>
            <a:r>
              <a:rPr lang="fr-FR" sz="1200" b="1" dirty="0">
                <a:solidFill>
                  <a:srgbClr val="6E378C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multiplié par 3 </a:t>
            </a:r>
            <a:r>
              <a:rPr lang="fr-FR" sz="12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en 6 ans</a:t>
            </a:r>
          </a:p>
        </p:txBody>
      </p:sp>
      <p:sp>
        <p:nvSpPr>
          <p:cNvPr id="5" name="Rectangle à coins arrondis 4"/>
          <p:cNvSpPr/>
          <p:nvPr/>
        </p:nvSpPr>
        <p:spPr>
          <a:xfrm>
            <a:off x="3621793" y="4184817"/>
            <a:ext cx="1969477" cy="896816"/>
          </a:xfrm>
          <a:prstGeom prst="roundRect">
            <a:avLst/>
          </a:prstGeom>
          <a:solidFill>
            <a:srgbClr val="00A596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4000"/>
              </a:lnSpc>
              <a:buClr>
                <a:srgbClr val="FF0066"/>
              </a:buClr>
            </a:pPr>
            <a:r>
              <a:rPr lang="fr-FR" sz="1200" b="1" dirty="0">
                <a:solidFill>
                  <a:srgbClr val="6E378C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26% </a:t>
            </a:r>
            <a:r>
              <a:rPr lang="fr-FR" sz="12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des patients PEC avec les </a:t>
            </a:r>
            <a:r>
              <a:rPr lang="fr-FR" sz="1200" b="1" dirty="0">
                <a:solidFill>
                  <a:srgbClr val="6E378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réseaux de SP </a:t>
            </a:r>
            <a:r>
              <a:rPr lang="fr-FR" sz="12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en 2021</a:t>
            </a:r>
          </a:p>
        </p:txBody>
      </p:sp>
      <p:sp>
        <p:nvSpPr>
          <p:cNvPr id="6" name="Rectangle à coins arrondis 5"/>
          <p:cNvSpPr/>
          <p:nvPr/>
        </p:nvSpPr>
        <p:spPr>
          <a:xfrm>
            <a:off x="6120730" y="4184817"/>
            <a:ext cx="1969477" cy="896816"/>
          </a:xfrm>
          <a:prstGeom prst="roundRect">
            <a:avLst/>
          </a:prstGeom>
          <a:solidFill>
            <a:srgbClr val="F07D00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4000"/>
              </a:lnSpc>
              <a:buClr>
                <a:srgbClr val="FF0066"/>
              </a:buClr>
            </a:pPr>
            <a:r>
              <a:rPr lang="fr-FR" sz="1200" b="1" dirty="0">
                <a:solidFill>
                  <a:srgbClr val="6E378C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100% </a:t>
            </a:r>
            <a:r>
              <a:rPr lang="fr-FR" sz="12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du territoire autorisé est </a:t>
            </a:r>
            <a:r>
              <a:rPr lang="fr-FR" sz="1200" b="1" dirty="0">
                <a:solidFill>
                  <a:srgbClr val="6E378C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couvert par l’HAD</a:t>
            </a:r>
            <a:endParaRPr lang="fr-FR" sz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ED065F35-F402-83CD-B5FB-7FD8E9ABBD5D}"/>
              </a:ext>
            </a:extLst>
          </p:cNvPr>
          <p:cNvSpPr txBox="1"/>
          <p:nvPr/>
        </p:nvSpPr>
        <p:spPr>
          <a:xfrm>
            <a:off x="6569475" y="6527591"/>
            <a:ext cx="25745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solidFill>
                  <a:srgbClr val="6D6F7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* Sur une période de 8 mois</a:t>
            </a:r>
          </a:p>
        </p:txBody>
      </p:sp>
      <p:sp>
        <p:nvSpPr>
          <p:cNvPr id="9" name="Rectangle à coins arrondis 3">
            <a:extLst>
              <a:ext uri="{FF2B5EF4-FFF2-40B4-BE49-F238E27FC236}">
                <a16:creationId xmlns:a16="http://schemas.microsoft.com/office/drawing/2014/main" id="{6F055BF8-DEDA-3355-D765-0E35F5ACECFB}"/>
              </a:ext>
            </a:extLst>
          </p:cNvPr>
          <p:cNvSpPr/>
          <p:nvPr/>
        </p:nvSpPr>
        <p:spPr>
          <a:xfrm>
            <a:off x="1150880" y="5299369"/>
            <a:ext cx="1969477" cy="896816"/>
          </a:xfrm>
          <a:prstGeom prst="roundRect">
            <a:avLst/>
          </a:prstGeom>
          <a:solidFill>
            <a:srgbClr val="46BED2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4000"/>
              </a:lnSpc>
              <a:buClr>
                <a:srgbClr val="FF0066"/>
              </a:buClr>
            </a:pPr>
            <a:r>
              <a:rPr lang="fr-FR" sz="1200" b="1" dirty="0">
                <a:solidFill>
                  <a:srgbClr val="6E378C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13% </a:t>
            </a:r>
            <a:r>
              <a:rPr lang="fr-FR" sz="12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 nos patients PEC en EHPAD et </a:t>
            </a:r>
            <a:r>
              <a:rPr lang="fr-FR" sz="1200" b="1" dirty="0">
                <a:solidFill>
                  <a:srgbClr val="6E378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11% </a:t>
            </a:r>
            <a:r>
              <a:rPr lang="fr-FR" sz="12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avec un SSIAD en 2021</a:t>
            </a:r>
          </a:p>
        </p:txBody>
      </p:sp>
      <p:sp>
        <p:nvSpPr>
          <p:cNvPr id="10" name="Rectangle à coins arrondis 4">
            <a:extLst>
              <a:ext uri="{FF2B5EF4-FFF2-40B4-BE49-F238E27FC236}">
                <a16:creationId xmlns:a16="http://schemas.microsoft.com/office/drawing/2014/main" id="{1148CAC6-5AD3-9B6B-B861-22E97171BB08}"/>
              </a:ext>
            </a:extLst>
          </p:cNvPr>
          <p:cNvSpPr/>
          <p:nvPr/>
        </p:nvSpPr>
        <p:spPr>
          <a:xfrm>
            <a:off x="3649816" y="5302300"/>
            <a:ext cx="1969477" cy="896816"/>
          </a:xfrm>
          <a:prstGeom prst="roundRect">
            <a:avLst/>
          </a:prstGeom>
          <a:solidFill>
            <a:srgbClr val="00A596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4000"/>
              </a:lnSpc>
              <a:buClr>
                <a:srgbClr val="FF0066"/>
              </a:buClr>
            </a:pPr>
            <a:r>
              <a:rPr lang="fr-FR" sz="1200" b="1" dirty="0">
                <a:solidFill>
                  <a:srgbClr val="6E378C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14% </a:t>
            </a:r>
            <a:r>
              <a:rPr lang="fr-FR" sz="12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des patients PEC sur la </a:t>
            </a:r>
            <a:r>
              <a:rPr lang="fr-FR" sz="1200" b="1" dirty="0">
                <a:solidFill>
                  <a:srgbClr val="6E378C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Nièvre </a:t>
            </a:r>
            <a:r>
              <a:rPr lang="fr-FR" sz="12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en 2021</a:t>
            </a:r>
          </a:p>
        </p:txBody>
      </p:sp>
      <p:sp>
        <p:nvSpPr>
          <p:cNvPr id="11" name="Rectangle à coins arrondis 5">
            <a:extLst>
              <a:ext uri="{FF2B5EF4-FFF2-40B4-BE49-F238E27FC236}">
                <a16:creationId xmlns:a16="http://schemas.microsoft.com/office/drawing/2014/main" id="{B175FD7B-E137-E8FD-C143-ED9A19DC8CC5}"/>
              </a:ext>
            </a:extLst>
          </p:cNvPr>
          <p:cNvSpPr/>
          <p:nvPr/>
        </p:nvSpPr>
        <p:spPr>
          <a:xfrm>
            <a:off x="6148753" y="5302300"/>
            <a:ext cx="1969477" cy="896816"/>
          </a:xfrm>
          <a:prstGeom prst="roundRect">
            <a:avLst/>
          </a:prstGeom>
          <a:solidFill>
            <a:srgbClr val="F07D00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4000"/>
              </a:lnSpc>
              <a:buClr>
                <a:srgbClr val="FF0066"/>
              </a:buClr>
            </a:pPr>
            <a:r>
              <a:rPr lang="fr-FR" sz="1200" b="1" dirty="0">
                <a:solidFill>
                  <a:srgbClr val="6E378C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26% </a:t>
            </a:r>
            <a:r>
              <a:rPr lang="fr-FR" sz="12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 de nos patients adressés par leur MT</a:t>
            </a:r>
          </a:p>
        </p:txBody>
      </p:sp>
    </p:spTree>
    <p:extLst>
      <p:ext uri="{BB962C8B-B14F-4D97-AF65-F5344CB8AC3E}">
        <p14:creationId xmlns:p14="http://schemas.microsoft.com/office/powerpoint/2010/main" val="382939063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 txBox="1">
            <a:spLocks/>
          </p:cNvSpPr>
          <p:nvPr/>
        </p:nvSpPr>
        <p:spPr>
          <a:xfrm>
            <a:off x="403920" y="150885"/>
            <a:ext cx="8244408" cy="767095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FR" sz="2400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Bilan </a:t>
            </a:r>
            <a:br>
              <a:rPr lang="fr-FR" sz="2400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endParaRPr lang="fr-FR" sz="2400" dirty="0">
              <a:solidFill>
                <a:schemeClr val="bg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157316" y="1760447"/>
            <a:ext cx="8858865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Clr>
                <a:srgbClr val="FF0066"/>
              </a:buClr>
              <a:buFont typeface="Wingdings" panose="05000000000000000000" pitchFamily="2" charset="2"/>
              <a:buChar char="§"/>
            </a:pPr>
            <a:r>
              <a:rPr lang="fr-FR" sz="1200" dirty="0">
                <a:solidFill>
                  <a:srgbClr val="6D6F71"/>
                </a:solidFill>
                <a:latin typeface="Verdana" pitchFamily="34" charset="0"/>
                <a:ea typeface="Verdana" pitchFamily="34" charset="0"/>
              </a:rPr>
              <a:t>L’HAD est </a:t>
            </a:r>
            <a:r>
              <a:rPr lang="fr-FR" sz="1200" dirty="0">
                <a:solidFill>
                  <a:srgbClr val="FF0066"/>
                </a:solidFill>
                <a:latin typeface="Verdana" pitchFamily="34" charset="0"/>
                <a:ea typeface="Verdana" pitchFamily="34" charset="0"/>
              </a:rPr>
              <a:t>faisable dans tous les territoires </a:t>
            </a:r>
            <a:r>
              <a:rPr lang="fr-FR" sz="1200" dirty="0">
                <a:solidFill>
                  <a:srgbClr val="6D6F71"/>
                </a:solidFill>
                <a:latin typeface="Verdana" pitchFamily="34" charset="0"/>
                <a:ea typeface="Verdana" pitchFamily="34" charset="0"/>
              </a:rPr>
              <a:t>y compris les plus complexes sur le plan géographique, démographique et social</a:t>
            </a:r>
          </a:p>
          <a:p>
            <a:pPr marL="171450" indent="-171450">
              <a:buClr>
                <a:srgbClr val="FF0066"/>
              </a:buClr>
              <a:buFont typeface="Wingdings" panose="05000000000000000000" pitchFamily="2" charset="2"/>
              <a:buChar char="§"/>
            </a:pPr>
            <a:endParaRPr lang="fr-FR" sz="1200" dirty="0">
              <a:solidFill>
                <a:srgbClr val="6D6F71"/>
              </a:solidFill>
              <a:latin typeface="Verdana" pitchFamily="34" charset="0"/>
              <a:ea typeface="Verdana" pitchFamily="34" charset="0"/>
            </a:endParaRPr>
          </a:p>
          <a:p>
            <a:pPr marL="171450" indent="-171450">
              <a:buClr>
                <a:srgbClr val="FF0066"/>
              </a:buClr>
              <a:buFont typeface="Wingdings" panose="05000000000000000000" pitchFamily="2" charset="2"/>
              <a:buChar char="§"/>
            </a:pPr>
            <a:r>
              <a:rPr lang="fr-FR" sz="1200" dirty="0">
                <a:solidFill>
                  <a:srgbClr val="6D6F71"/>
                </a:solidFill>
                <a:latin typeface="Verdana" pitchFamily="34" charset="0"/>
                <a:ea typeface="Verdana" pitchFamily="34" charset="0"/>
              </a:rPr>
              <a:t>La réussite est facilitée par une </a:t>
            </a:r>
            <a:r>
              <a:rPr lang="fr-FR" sz="1200" dirty="0">
                <a:solidFill>
                  <a:srgbClr val="FF0066"/>
                </a:solidFill>
                <a:latin typeface="Verdana" pitchFamily="34" charset="0"/>
                <a:ea typeface="Verdana" pitchFamily="34" charset="0"/>
              </a:rPr>
              <a:t>équipe motivée</a:t>
            </a:r>
            <a:r>
              <a:rPr lang="fr-FR" sz="1200" dirty="0">
                <a:solidFill>
                  <a:srgbClr val="6D6F71"/>
                </a:solidFill>
                <a:latin typeface="Verdana" pitchFamily="34" charset="0"/>
                <a:ea typeface="Verdana" pitchFamily="34" charset="0"/>
              </a:rPr>
              <a:t>, des </a:t>
            </a:r>
            <a:r>
              <a:rPr lang="fr-FR" sz="1200" dirty="0">
                <a:solidFill>
                  <a:srgbClr val="FF0066"/>
                </a:solidFill>
                <a:latin typeface="Verdana" pitchFamily="34" charset="0"/>
                <a:ea typeface="Verdana" pitchFamily="34" charset="0"/>
              </a:rPr>
              <a:t>relations fortes avec les professionnels libéraux</a:t>
            </a:r>
            <a:r>
              <a:rPr lang="fr-FR" sz="1200" dirty="0">
                <a:solidFill>
                  <a:srgbClr val="6D6F71"/>
                </a:solidFill>
                <a:latin typeface="Verdana" pitchFamily="34" charset="0"/>
                <a:ea typeface="Verdana" pitchFamily="34" charset="0"/>
              </a:rPr>
              <a:t>, un </a:t>
            </a:r>
            <a:r>
              <a:rPr lang="fr-FR" sz="1200" dirty="0">
                <a:solidFill>
                  <a:srgbClr val="FF0066"/>
                </a:solidFill>
                <a:latin typeface="Verdana" pitchFamily="34" charset="0"/>
                <a:ea typeface="Verdana" pitchFamily="34" charset="0"/>
              </a:rPr>
              <a:t>investissement important en nombre de professionnels salariés de support et en outils numériques </a:t>
            </a:r>
            <a:r>
              <a:rPr lang="fr-FR" sz="1200" dirty="0">
                <a:solidFill>
                  <a:srgbClr val="6D6F71"/>
                </a:solidFill>
                <a:latin typeface="Verdana" pitchFamily="34" charset="0"/>
                <a:ea typeface="Verdana" pitchFamily="34" charset="0"/>
              </a:rPr>
              <a:t>et par </a:t>
            </a:r>
            <a:r>
              <a:rPr lang="fr-FR" sz="1200" dirty="0">
                <a:solidFill>
                  <a:srgbClr val="FF0066"/>
                </a:solidFill>
                <a:latin typeface="Verdana" pitchFamily="34" charset="0"/>
                <a:ea typeface="Verdana" pitchFamily="34" charset="0"/>
              </a:rPr>
              <a:t>l’appui de l’ARS</a:t>
            </a:r>
          </a:p>
          <a:p>
            <a:pPr marL="628650" lvl="1" indent="-171450">
              <a:buClr>
                <a:srgbClr val="FF0066"/>
              </a:buClr>
              <a:buFont typeface="Wingdings" panose="05000000000000000000" pitchFamily="2" charset="2"/>
              <a:buChar char="§"/>
            </a:pPr>
            <a:endParaRPr lang="fr-FR" sz="1200" dirty="0">
              <a:solidFill>
                <a:srgbClr val="6D6F71"/>
              </a:solidFill>
              <a:latin typeface="Verdana" pitchFamily="34" charset="0"/>
              <a:ea typeface="Verdana" pitchFamily="34" charset="0"/>
            </a:endParaRPr>
          </a:p>
          <a:p>
            <a:pPr marL="171450" indent="-171450">
              <a:buClr>
                <a:srgbClr val="FF0066"/>
              </a:buClr>
              <a:buFont typeface="Wingdings" panose="05000000000000000000" pitchFamily="2" charset="2"/>
              <a:buChar char="§"/>
            </a:pPr>
            <a:r>
              <a:rPr lang="fr-FR" sz="1200" dirty="0">
                <a:solidFill>
                  <a:srgbClr val="6D6F71"/>
                </a:solidFill>
                <a:latin typeface="Verdana" pitchFamily="34" charset="0"/>
                <a:ea typeface="Verdana" pitchFamily="34" charset="0"/>
              </a:rPr>
              <a:t>Le statut privé lucratif </a:t>
            </a:r>
            <a:r>
              <a:rPr lang="fr-FR" sz="1200" dirty="0">
                <a:solidFill>
                  <a:srgbClr val="FF0066"/>
                </a:solidFill>
                <a:latin typeface="Verdana" pitchFamily="34" charset="0"/>
                <a:ea typeface="Verdana" pitchFamily="34" charset="0"/>
              </a:rPr>
              <a:t>n’empêche pas une relation harmonieuse avec le public</a:t>
            </a:r>
            <a:r>
              <a:rPr lang="fr-FR" sz="1200" dirty="0">
                <a:solidFill>
                  <a:srgbClr val="6D6F71"/>
                </a:solidFill>
                <a:latin typeface="Verdana" pitchFamily="34" charset="0"/>
                <a:ea typeface="Verdana" pitchFamily="34" charset="0"/>
              </a:rPr>
              <a:t> mais intérêt d’être installé dans les locaux du CH</a:t>
            </a:r>
          </a:p>
          <a:p>
            <a:pPr marL="171450" indent="-171450">
              <a:buClr>
                <a:srgbClr val="FF0066"/>
              </a:buClr>
              <a:buFont typeface="Wingdings" panose="05000000000000000000" pitchFamily="2" charset="2"/>
              <a:buChar char="§"/>
            </a:pPr>
            <a:endParaRPr lang="fr-FR" sz="1200" dirty="0">
              <a:solidFill>
                <a:srgbClr val="6D6F71"/>
              </a:solidFill>
              <a:latin typeface="Verdana" pitchFamily="34" charset="0"/>
              <a:ea typeface="Verdana" pitchFamily="34" charset="0"/>
            </a:endParaRPr>
          </a:p>
          <a:p>
            <a:pPr lvl="1" algn="ctr"/>
            <a:r>
              <a:rPr lang="fr-FR" sz="1600" b="1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MAIS</a:t>
            </a:r>
          </a:p>
          <a:p>
            <a:pPr lvl="1"/>
            <a:endParaRPr lang="fr-FR" sz="1200" dirty="0">
              <a:solidFill>
                <a:srgbClr val="46BED2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171450" indent="-171450">
              <a:buClr>
                <a:srgbClr val="FF0066"/>
              </a:buClr>
              <a:buFont typeface="Wingdings" panose="05000000000000000000" pitchFamily="2" charset="2"/>
              <a:buChar char="§"/>
            </a:pPr>
            <a:r>
              <a:rPr lang="fr-FR" sz="1200" dirty="0">
                <a:solidFill>
                  <a:srgbClr val="6D6F71"/>
                </a:solidFill>
                <a:latin typeface="Verdana" pitchFamily="34" charset="0"/>
                <a:ea typeface="Verdana" pitchFamily="34" charset="0"/>
              </a:rPr>
              <a:t>Les </a:t>
            </a:r>
            <a:r>
              <a:rPr lang="fr-FR" sz="1200" dirty="0">
                <a:solidFill>
                  <a:srgbClr val="FF0066"/>
                </a:solidFill>
                <a:latin typeface="Verdana" pitchFamily="34" charset="0"/>
                <a:ea typeface="Verdana" pitchFamily="34" charset="0"/>
              </a:rPr>
              <a:t>distances</a:t>
            </a:r>
            <a:r>
              <a:rPr lang="fr-FR" sz="1200" dirty="0">
                <a:solidFill>
                  <a:srgbClr val="6D6F71"/>
                </a:solidFill>
                <a:latin typeface="Verdana" pitchFamily="34" charset="0"/>
                <a:ea typeface="Verdana" pitchFamily="34" charset="0"/>
              </a:rPr>
              <a:t> à faire imposent plus de personnels de coordination et la coopération avec les libéraux justifie elle aussi une implication accrue au domicile des IDEC : </a:t>
            </a:r>
            <a:r>
              <a:rPr lang="fr-FR" sz="1200" dirty="0">
                <a:solidFill>
                  <a:srgbClr val="FF0066"/>
                </a:solidFill>
                <a:latin typeface="Verdana" pitchFamily="34" charset="0"/>
                <a:ea typeface="Verdana" pitchFamily="34" charset="0"/>
              </a:rPr>
              <a:t>compensation tarifaire nécessaire pour les territoires difficiles sur le plan géographique</a:t>
            </a:r>
            <a:r>
              <a:rPr lang="fr-FR" sz="1200" dirty="0">
                <a:solidFill>
                  <a:srgbClr val="6D6F71"/>
                </a:solidFill>
                <a:latin typeface="Verdana" pitchFamily="34" charset="0"/>
                <a:ea typeface="Verdana" pitchFamily="34" charset="0"/>
              </a:rPr>
              <a:t> </a:t>
            </a:r>
          </a:p>
          <a:p>
            <a:pPr marL="171450" indent="-171450">
              <a:buClr>
                <a:srgbClr val="FF0066"/>
              </a:buClr>
              <a:buFont typeface="Wingdings" panose="05000000000000000000" pitchFamily="2" charset="2"/>
              <a:buChar char="§"/>
            </a:pPr>
            <a:endParaRPr lang="fr-FR" sz="1200" dirty="0">
              <a:solidFill>
                <a:srgbClr val="6D6F71"/>
              </a:solidFill>
              <a:latin typeface="Verdana" pitchFamily="34" charset="0"/>
              <a:ea typeface="Verdana" pitchFamily="34" charset="0"/>
            </a:endParaRPr>
          </a:p>
          <a:p>
            <a:pPr marL="171450" indent="-171450">
              <a:buClr>
                <a:srgbClr val="FF0066"/>
              </a:buClr>
              <a:buFont typeface="Wingdings" panose="05000000000000000000" pitchFamily="2" charset="2"/>
              <a:buChar char="§"/>
            </a:pPr>
            <a:r>
              <a:rPr lang="fr-FR" sz="1200" dirty="0">
                <a:solidFill>
                  <a:srgbClr val="6D6F71"/>
                </a:solidFill>
                <a:latin typeface="Verdana" pitchFamily="34" charset="0"/>
                <a:ea typeface="Verdana" pitchFamily="34" charset="0"/>
              </a:rPr>
              <a:t>La </a:t>
            </a:r>
            <a:r>
              <a:rPr lang="fr-FR" sz="1200" dirty="0">
                <a:solidFill>
                  <a:srgbClr val="FF0066"/>
                </a:solidFill>
                <a:latin typeface="Verdana" pitchFamily="34" charset="0"/>
                <a:ea typeface="Verdana" pitchFamily="34" charset="0"/>
              </a:rPr>
              <a:t>désertification médicale </a:t>
            </a:r>
            <a:r>
              <a:rPr lang="fr-FR" sz="1200" dirty="0">
                <a:solidFill>
                  <a:srgbClr val="6D6F71"/>
                </a:solidFill>
                <a:latin typeface="Verdana" pitchFamily="34" charset="0"/>
                <a:ea typeface="Verdana" pitchFamily="34" charset="0"/>
              </a:rPr>
              <a:t>est telle que le médecin d’HAD se substitue de plus en plus au médecin traitant. Mais tout aussi difficile de trouver des médecins en HAD que des MG. </a:t>
            </a:r>
            <a:r>
              <a:rPr lang="fr-FR" sz="1200" dirty="0">
                <a:solidFill>
                  <a:srgbClr val="FF0066"/>
                </a:solidFill>
                <a:latin typeface="Verdana" pitchFamily="34" charset="0"/>
                <a:ea typeface="Verdana" pitchFamily="34" charset="0"/>
              </a:rPr>
              <a:t>Il faut faire connaitre aux étudiants en médecine l’HAD</a:t>
            </a:r>
            <a:r>
              <a:rPr lang="fr-FR" sz="1200" dirty="0">
                <a:solidFill>
                  <a:srgbClr val="6D6F71"/>
                </a:solidFill>
                <a:latin typeface="Verdana" pitchFamily="34" charset="0"/>
                <a:ea typeface="Verdana" pitchFamily="34" charset="0"/>
              </a:rPr>
              <a:t> via des stages durant les études et internat </a:t>
            </a:r>
          </a:p>
          <a:p>
            <a:pPr marL="171450" indent="-171450">
              <a:buClr>
                <a:srgbClr val="FF0066"/>
              </a:buClr>
              <a:buFont typeface="Wingdings" panose="05000000000000000000" pitchFamily="2" charset="2"/>
              <a:buChar char="§"/>
            </a:pPr>
            <a:endParaRPr lang="fr-FR" sz="1200" dirty="0">
              <a:solidFill>
                <a:srgbClr val="6D6F71"/>
              </a:solidFill>
              <a:latin typeface="Verdana" pitchFamily="34" charset="0"/>
              <a:ea typeface="Verdana" pitchFamily="34" charset="0"/>
            </a:endParaRPr>
          </a:p>
          <a:p>
            <a:pPr marL="171450" indent="-171450">
              <a:buClr>
                <a:srgbClr val="FF0066"/>
              </a:buClr>
              <a:buFont typeface="Wingdings" panose="05000000000000000000" pitchFamily="2" charset="2"/>
              <a:buChar char="§"/>
            </a:pPr>
            <a:r>
              <a:rPr lang="fr-FR" sz="1200" dirty="0">
                <a:solidFill>
                  <a:srgbClr val="6D6F71"/>
                </a:solidFill>
                <a:latin typeface="Verdana" pitchFamily="34" charset="0"/>
                <a:ea typeface="Verdana" pitchFamily="34" charset="0"/>
              </a:rPr>
              <a:t>La difficulté est grande de fonctionner au quotidien avec (par ex difficulté du certificat de décès) ou de trouver un kiné .Il faut </a:t>
            </a:r>
            <a:r>
              <a:rPr lang="fr-FR" sz="1200" dirty="0">
                <a:solidFill>
                  <a:srgbClr val="FF0066"/>
                </a:solidFill>
                <a:latin typeface="Verdana" pitchFamily="34" charset="0"/>
                <a:ea typeface="Verdana" pitchFamily="34" charset="0"/>
              </a:rPr>
              <a:t>développer le partage de compétences et les protocoles de coopération médecin/infirmier </a:t>
            </a:r>
            <a:r>
              <a:rPr lang="fr-FR" sz="1200" dirty="0">
                <a:solidFill>
                  <a:srgbClr val="6D6F71"/>
                </a:solidFill>
                <a:latin typeface="Verdana" pitchFamily="34" charset="0"/>
                <a:ea typeface="Verdana" pitchFamily="34" charset="0"/>
              </a:rPr>
              <a:t>et gérer le sujet démographie et rémunération des libéraux</a:t>
            </a:r>
          </a:p>
          <a:p>
            <a:pPr marL="171450" indent="-171450">
              <a:buClr>
                <a:srgbClr val="FF0066"/>
              </a:buClr>
              <a:buFont typeface="Wingdings" panose="05000000000000000000" pitchFamily="2" charset="2"/>
              <a:buChar char="§"/>
            </a:pPr>
            <a:endParaRPr lang="fr-FR" sz="1200" dirty="0">
              <a:solidFill>
                <a:srgbClr val="6D6F71"/>
              </a:solidFill>
              <a:latin typeface="Verdana" pitchFamily="34" charset="0"/>
              <a:ea typeface="Verdana" pitchFamily="34" charset="0"/>
            </a:endParaRPr>
          </a:p>
          <a:p>
            <a:pPr marL="171450" indent="-171450">
              <a:buClr>
                <a:srgbClr val="FF0066"/>
              </a:buClr>
              <a:buFont typeface="Wingdings" panose="05000000000000000000" pitchFamily="2" charset="2"/>
              <a:buChar char="§"/>
            </a:pPr>
            <a:r>
              <a:rPr lang="fr-FR" sz="1200" dirty="0">
                <a:solidFill>
                  <a:srgbClr val="6D6F71"/>
                </a:solidFill>
                <a:latin typeface="Verdana" pitchFamily="34" charset="0"/>
                <a:ea typeface="Verdana" pitchFamily="34" charset="0"/>
              </a:rPr>
              <a:t>La multiplicité des associations, réseaux, équipes mobiles, </a:t>
            </a:r>
            <a:r>
              <a:rPr lang="fr-FR" sz="1200" dirty="0" err="1">
                <a:solidFill>
                  <a:srgbClr val="6D6F71"/>
                </a:solidFill>
                <a:latin typeface="Verdana" pitchFamily="34" charset="0"/>
                <a:ea typeface="Verdana" pitchFamily="34" charset="0"/>
              </a:rPr>
              <a:t>etc</a:t>
            </a:r>
            <a:r>
              <a:rPr lang="fr-FR" sz="1200" dirty="0">
                <a:solidFill>
                  <a:srgbClr val="6D6F71"/>
                </a:solidFill>
                <a:latin typeface="Verdana" pitchFamily="34" charset="0"/>
                <a:ea typeface="Verdana" pitchFamily="34" charset="0"/>
              </a:rPr>
              <a:t>, sont sources d’illisibilité sur les territoires et de confusion des rôles. </a:t>
            </a:r>
            <a:r>
              <a:rPr lang="fr-FR" sz="1200" dirty="0">
                <a:solidFill>
                  <a:srgbClr val="FF0066"/>
                </a:solidFill>
                <a:latin typeface="Verdana" pitchFamily="34" charset="0"/>
                <a:ea typeface="Verdana" pitchFamily="34" charset="0"/>
              </a:rPr>
              <a:t>Il faut que les DAC réunissent tous les acteurs et que l’HAD soit pleinement intégré et reconnu</a:t>
            </a:r>
            <a:r>
              <a:rPr lang="fr-FR" sz="1200" dirty="0">
                <a:solidFill>
                  <a:srgbClr val="6D6F71"/>
                </a:solidFill>
                <a:latin typeface="Verdana" pitchFamily="34" charset="0"/>
                <a:ea typeface="Verdana" pitchFamily="34" charset="0"/>
              </a:rPr>
              <a:t> (parfois vu comme un concurrent)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sz="1600" dirty="0">
              <a:solidFill>
                <a:srgbClr val="F07D0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sz="1600" dirty="0">
              <a:solidFill>
                <a:srgbClr val="F07D0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sz="1600" dirty="0">
              <a:solidFill>
                <a:srgbClr val="F07D0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fr-FR" sz="1600" dirty="0">
              <a:solidFill>
                <a:srgbClr val="6E378C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445368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684212" y="1628775"/>
            <a:ext cx="7797873" cy="599813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2500" dirty="0">
                <a:solidFill>
                  <a:srgbClr val="FF0066"/>
                </a:solidFill>
                <a:latin typeface="Verdana"/>
                <a:cs typeface="Verdana"/>
              </a:rPr>
              <a:t>MERCI DE VOTRE ATTENTION</a:t>
            </a: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33646" y="2563841"/>
            <a:ext cx="5699002" cy="1990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05596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 txBox="1">
            <a:spLocks/>
          </p:cNvSpPr>
          <p:nvPr/>
        </p:nvSpPr>
        <p:spPr>
          <a:xfrm>
            <a:off x="251520" y="191909"/>
            <a:ext cx="8244408" cy="767095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FR" sz="2400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Notre territoire d’intervention (1)</a:t>
            </a:r>
          </a:p>
        </p:txBody>
      </p:sp>
      <p:sp>
        <p:nvSpPr>
          <p:cNvPr id="3" name="ZoneTexte 2"/>
          <p:cNvSpPr txBox="1"/>
          <p:nvPr/>
        </p:nvSpPr>
        <p:spPr>
          <a:xfrm>
            <a:off x="251520" y="2106154"/>
            <a:ext cx="3334327" cy="7940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4000"/>
              </a:lnSpc>
            </a:pPr>
            <a:r>
              <a:rPr lang="fr-FR" sz="1200" dirty="0">
                <a:solidFill>
                  <a:srgbClr val="6D6F7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L’HaD Sud Yonne couvre un large territoire de </a:t>
            </a:r>
            <a:r>
              <a:rPr lang="fr-FR" sz="1200" dirty="0">
                <a:solidFill>
                  <a:srgbClr val="FF0066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237 000 habitants </a:t>
            </a:r>
            <a:r>
              <a:rPr lang="fr-FR" sz="1200" dirty="0">
                <a:solidFill>
                  <a:srgbClr val="6D6F7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répartis en </a:t>
            </a:r>
            <a:r>
              <a:rPr lang="fr-FR" sz="1600" b="1" dirty="0">
                <a:solidFill>
                  <a:srgbClr val="6E378C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395</a:t>
            </a:r>
            <a:r>
              <a:rPr lang="fr-FR" sz="1200" b="1" dirty="0">
                <a:solidFill>
                  <a:srgbClr val="6E378C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communes</a:t>
            </a:r>
            <a:r>
              <a:rPr lang="fr-FR" sz="1200" dirty="0">
                <a:solidFill>
                  <a:srgbClr val="6D6F7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251520" y="2973126"/>
            <a:ext cx="3334327" cy="3439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4000"/>
              </a:lnSpc>
            </a:pPr>
            <a:r>
              <a:rPr lang="fr-FR" sz="1200" dirty="0">
                <a:solidFill>
                  <a:srgbClr val="6D6F7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En 2021, nous avons pris en charge </a:t>
            </a:r>
            <a:r>
              <a:rPr lang="fr-FR" sz="1600" b="1" dirty="0">
                <a:solidFill>
                  <a:srgbClr val="6E378C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325</a:t>
            </a:r>
            <a:r>
              <a:rPr lang="fr-FR" sz="1200" b="1" dirty="0">
                <a:solidFill>
                  <a:srgbClr val="6E378C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patients différents </a:t>
            </a:r>
            <a:r>
              <a:rPr lang="fr-FR" sz="1200" dirty="0">
                <a:solidFill>
                  <a:srgbClr val="FF0066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provenant de </a:t>
            </a:r>
            <a:r>
              <a:rPr lang="fr-FR" sz="1200" b="1" dirty="0">
                <a:solidFill>
                  <a:srgbClr val="FF0066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tous </a:t>
            </a:r>
            <a:r>
              <a:rPr lang="fr-FR" sz="1200" dirty="0">
                <a:solidFill>
                  <a:srgbClr val="FF0066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les territoires autorisés</a:t>
            </a:r>
            <a:r>
              <a:rPr lang="fr-FR" sz="1200" dirty="0">
                <a:solidFill>
                  <a:srgbClr val="6D6F7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dont </a:t>
            </a:r>
            <a:r>
              <a:rPr lang="fr-FR" sz="1600" b="1" dirty="0">
                <a:solidFill>
                  <a:srgbClr val="6E378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45</a:t>
            </a:r>
            <a:r>
              <a:rPr lang="fr-FR" sz="1200" dirty="0">
                <a:solidFill>
                  <a:srgbClr val="6D6F7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de la </a:t>
            </a:r>
            <a:r>
              <a:rPr lang="fr-FR" sz="1200" dirty="0">
                <a:solidFill>
                  <a:srgbClr val="FF0066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Nièvre</a:t>
            </a:r>
            <a:r>
              <a:rPr lang="fr-FR" sz="1200" dirty="0">
                <a:solidFill>
                  <a:srgbClr val="6D6F7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</a:t>
            </a:r>
          </a:p>
          <a:p>
            <a:pPr>
              <a:lnSpc>
                <a:spcPct val="114000"/>
              </a:lnSpc>
            </a:pPr>
            <a:endParaRPr lang="fr-FR" sz="1200" dirty="0">
              <a:solidFill>
                <a:srgbClr val="6D6F7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lnSpc>
                <a:spcPct val="114000"/>
              </a:lnSpc>
            </a:pPr>
            <a:r>
              <a:rPr lang="fr-FR" sz="1200" dirty="0">
                <a:solidFill>
                  <a:srgbClr val="6D6F7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Une nécessité et une volonté : </a:t>
            </a:r>
          </a:p>
          <a:p>
            <a:pPr>
              <a:lnSpc>
                <a:spcPct val="114000"/>
              </a:lnSpc>
            </a:pPr>
            <a:endParaRPr lang="fr-FR" sz="800" dirty="0">
              <a:solidFill>
                <a:srgbClr val="6D6F7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171450" indent="-171450">
              <a:lnSpc>
                <a:spcPct val="114000"/>
              </a:lnSpc>
              <a:buFont typeface="Arial" panose="020B0604020202020204" pitchFamily="34" charset="0"/>
              <a:buChar char="•"/>
            </a:pPr>
            <a:r>
              <a:rPr lang="fr-FR" sz="1200" dirty="0">
                <a:solidFill>
                  <a:srgbClr val="FF0066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Ne laisser </a:t>
            </a:r>
            <a:r>
              <a:rPr lang="fr-FR" sz="1200" dirty="0">
                <a:solidFill>
                  <a:srgbClr val="FF0066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aucune zone blanche</a:t>
            </a:r>
          </a:p>
          <a:p>
            <a:pPr marL="171450" indent="-171450">
              <a:lnSpc>
                <a:spcPct val="114000"/>
              </a:lnSpc>
              <a:buFont typeface="Arial" panose="020B0604020202020204" pitchFamily="34" charset="0"/>
              <a:buChar char="•"/>
            </a:pPr>
            <a:r>
              <a:rPr lang="fr-FR" sz="1200" dirty="0">
                <a:solidFill>
                  <a:srgbClr val="FF0066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Ne pas refuser de patients en raison de l’éloignement de leur domicile</a:t>
            </a:r>
          </a:p>
          <a:p>
            <a:pPr>
              <a:lnSpc>
                <a:spcPct val="114000"/>
              </a:lnSpc>
            </a:pPr>
            <a:endParaRPr lang="fr-FR" sz="1200" dirty="0">
              <a:solidFill>
                <a:srgbClr val="FF0066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>
              <a:lnSpc>
                <a:spcPct val="114000"/>
              </a:lnSpc>
            </a:pPr>
            <a:endParaRPr lang="fr-FR" sz="1200" dirty="0">
              <a:solidFill>
                <a:srgbClr val="FF0066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>
              <a:lnSpc>
                <a:spcPct val="114000"/>
              </a:lnSpc>
            </a:pPr>
            <a:r>
              <a:rPr lang="fr-FR" sz="1200" dirty="0">
                <a:solidFill>
                  <a:srgbClr val="6D6F7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Actuellement la </a:t>
            </a:r>
            <a:r>
              <a:rPr lang="fr-FR" sz="1200" dirty="0">
                <a:solidFill>
                  <a:srgbClr val="FF0066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file active moyenne </a:t>
            </a:r>
            <a:r>
              <a:rPr lang="fr-FR" sz="1200" dirty="0">
                <a:solidFill>
                  <a:srgbClr val="6D6F7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est de </a:t>
            </a:r>
            <a:r>
              <a:rPr lang="fr-FR" sz="1600" b="1" dirty="0">
                <a:solidFill>
                  <a:srgbClr val="6E378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45 </a:t>
            </a:r>
            <a:r>
              <a:rPr lang="fr-FR" sz="1200" b="1" dirty="0">
                <a:solidFill>
                  <a:srgbClr val="6E378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à</a:t>
            </a:r>
            <a:r>
              <a:rPr lang="fr-FR" sz="1200" dirty="0">
                <a:solidFill>
                  <a:srgbClr val="FF0066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fr-FR" sz="1600" b="1" dirty="0">
                <a:solidFill>
                  <a:srgbClr val="6E378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53</a:t>
            </a:r>
            <a:r>
              <a:rPr lang="fr-FR" sz="1200" dirty="0">
                <a:solidFill>
                  <a:srgbClr val="FF0066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fr-FR" sz="1200" b="1" dirty="0">
                <a:solidFill>
                  <a:srgbClr val="6E378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patients/jour</a:t>
            </a:r>
            <a:r>
              <a:rPr lang="fr-FR" sz="1200" dirty="0">
                <a:solidFill>
                  <a:srgbClr val="6D6F7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.</a:t>
            </a:r>
          </a:p>
          <a:p>
            <a:pPr>
              <a:lnSpc>
                <a:spcPct val="114000"/>
              </a:lnSpc>
            </a:pPr>
            <a:endParaRPr lang="fr-FR" sz="1200" dirty="0">
              <a:solidFill>
                <a:srgbClr val="FF0066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35408" y="1732531"/>
            <a:ext cx="5057652" cy="5057652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6" name="Image 15" descr="Une image contenant personne, intérieur&#10;&#10;Description générée automatiquement">
            <a:extLst>
              <a:ext uri="{FF2B5EF4-FFF2-40B4-BE49-F238E27FC236}">
                <a16:creationId xmlns:a16="http://schemas.microsoft.com/office/drawing/2014/main" id="{EC550BFE-A299-4CA6-E0EE-6F4F628E58A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43622" y="2106154"/>
            <a:ext cx="360000" cy="360000"/>
          </a:xfrm>
          <a:prstGeom prst="rect">
            <a:avLst/>
          </a:prstGeom>
        </p:spPr>
      </p:pic>
      <p:pic>
        <p:nvPicPr>
          <p:cNvPr id="54" name="Image 53" descr="Une image contenant personne, intérieur&#10;&#10;Description générée automatiquement">
            <a:extLst>
              <a:ext uri="{FF2B5EF4-FFF2-40B4-BE49-F238E27FC236}">
                <a16:creationId xmlns:a16="http://schemas.microsoft.com/office/drawing/2014/main" id="{87841CE1-BDDC-BCCA-856B-9F8549FCD7D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35928" y="2900218"/>
            <a:ext cx="360000" cy="360000"/>
          </a:xfrm>
          <a:prstGeom prst="rect">
            <a:avLst/>
          </a:prstGeom>
        </p:spPr>
      </p:pic>
      <p:pic>
        <p:nvPicPr>
          <p:cNvPr id="55" name="Image 54" descr="Une image contenant personne, intérieur&#10;&#10;Description générée automatiquement">
            <a:extLst>
              <a:ext uri="{FF2B5EF4-FFF2-40B4-BE49-F238E27FC236}">
                <a16:creationId xmlns:a16="http://schemas.microsoft.com/office/drawing/2014/main" id="{8CA75900-2FA1-32CD-AA20-3B7E2BB3C1A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71148" y="2898380"/>
            <a:ext cx="360000" cy="360000"/>
          </a:xfrm>
          <a:prstGeom prst="rect">
            <a:avLst/>
          </a:prstGeom>
        </p:spPr>
      </p:pic>
      <p:pic>
        <p:nvPicPr>
          <p:cNvPr id="56" name="Image 55" descr="Une image contenant personne, intérieur&#10;&#10;Description générée automatiquement">
            <a:extLst>
              <a:ext uri="{FF2B5EF4-FFF2-40B4-BE49-F238E27FC236}">
                <a16:creationId xmlns:a16="http://schemas.microsoft.com/office/drawing/2014/main" id="{6C6896CC-0E28-B1AE-1596-D73B5A08688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74016" y="2659777"/>
            <a:ext cx="360000" cy="360000"/>
          </a:xfrm>
          <a:prstGeom prst="rect">
            <a:avLst/>
          </a:prstGeom>
        </p:spPr>
      </p:pic>
      <p:pic>
        <p:nvPicPr>
          <p:cNvPr id="57" name="Image 56" descr="Une image contenant personne, intérieur&#10;&#10;Description générée automatiquement">
            <a:extLst>
              <a:ext uri="{FF2B5EF4-FFF2-40B4-BE49-F238E27FC236}">
                <a16:creationId xmlns:a16="http://schemas.microsoft.com/office/drawing/2014/main" id="{0FE72FEA-619C-B422-1740-F47C44AB574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64190" y="2479777"/>
            <a:ext cx="360000" cy="360000"/>
          </a:xfrm>
          <a:prstGeom prst="rect">
            <a:avLst/>
          </a:prstGeom>
        </p:spPr>
      </p:pic>
      <p:pic>
        <p:nvPicPr>
          <p:cNvPr id="58" name="Image 57" descr="Une image contenant personne, intérieur&#10;&#10;Description générée automatiquement">
            <a:extLst>
              <a:ext uri="{FF2B5EF4-FFF2-40B4-BE49-F238E27FC236}">
                <a16:creationId xmlns:a16="http://schemas.microsoft.com/office/drawing/2014/main" id="{5327C963-FA4C-4DE9-AF88-45C9C2A9847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74364" y="2839777"/>
            <a:ext cx="360000" cy="360000"/>
          </a:xfrm>
          <a:prstGeom prst="rect">
            <a:avLst/>
          </a:prstGeom>
        </p:spPr>
      </p:pic>
      <p:pic>
        <p:nvPicPr>
          <p:cNvPr id="59" name="Image 58" descr="Une image contenant personne, intérieur&#10;&#10;Description générée automatiquement">
            <a:extLst>
              <a:ext uri="{FF2B5EF4-FFF2-40B4-BE49-F238E27FC236}">
                <a16:creationId xmlns:a16="http://schemas.microsoft.com/office/drawing/2014/main" id="{40E5042A-7EAF-A9A7-3A25-3AB400D589A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47454" y="3275817"/>
            <a:ext cx="360000" cy="360000"/>
          </a:xfrm>
          <a:prstGeom prst="rect">
            <a:avLst/>
          </a:prstGeom>
        </p:spPr>
      </p:pic>
      <p:pic>
        <p:nvPicPr>
          <p:cNvPr id="60" name="Image 59" descr="Une image contenant personne, intérieur&#10;&#10;Description générée automatiquement">
            <a:extLst>
              <a:ext uri="{FF2B5EF4-FFF2-40B4-BE49-F238E27FC236}">
                <a16:creationId xmlns:a16="http://schemas.microsoft.com/office/drawing/2014/main" id="{42896A07-63D5-143C-E7C5-173391149C5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57915" y="2915817"/>
            <a:ext cx="360000" cy="360000"/>
          </a:xfrm>
          <a:prstGeom prst="rect">
            <a:avLst/>
          </a:prstGeom>
        </p:spPr>
      </p:pic>
      <p:pic>
        <p:nvPicPr>
          <p:cNvPr id="61" name="Image 60" descr="Une image contenant personne, intérieur&#10;&#10;Description générée automatiquement">
            <a:extLst>
              <a:ext uri="{FF2B5EF4-FFF2-40B4-BE49-F238E27FC236}">
                <a16:creationId xmlns:a16="http://schemas.microsoft.com/office/drawing/2014/main" id="{A7DDC59B-D7AB-A0C3-EC85-0DE6E018580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55928" y="3417783"/>
            <a:ext cx="360000" cy="360000"/>
          </a:xfrm>
          <a:prstGeom prst="rect">
            <a:avLst/>
          </a:prstGeom>
        </p:spPr>
      </p:pic>
      <p:pic>
        <p:nvPicPr>
          <p:cNvPr id="62" name="Image 61" descr="Une image contenant personne, intérieur&#10;&#10;Description générée automatiquement">
            <a:extLst>
              <a:ext uri="{FF2B5EF4-FFF2-40B4-BE49-F238E27FC236}">
                <a16:creationId xmlns:a16="http://schemas.microsoft.com/office/drawing/2014/main" id="{E40A76D3-9169-8F48-4A24-711519DBF2C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78796" y="3613304"/>
            <a:ext cx="360000" cy="360000"/>
          </a:xfrm>
          <a:prstGeom prst="rect">
            <a:avLst/>
          </a:prstGeom>
        </p:spPr>
      </p:pic>
      <p:pic>
        <p:nvPicPr>
          <p:cNvPr id="63" name="Image 62" descr="Une image contenant personne, intérieur&#10;&#10;Description générée automatiquement">
            <a:extLst>
              <a:ext uri="{FF2B5EF4-FFF2-40B4-BE49-F238E27FC236}">
                <a16:creationId xmlns:a16="http://schemas.microsoft.com/office/drawing/2014/main" id="{743F94EE-BAA9-FCD2-2913-147E5798D60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86314" y="3019777"/>
            <a:ext cx="360000" cy="360000"/>
          </a:xfrm>
          <a:prstGeom prst="rect">
            <a:avLst/>
          </a:prstGeom>
        </p:spPr>
      </p:pic>
      <p:pic>
        <p:nvPicPr>
          <p:cNvPr id="64" name="Image 63" descr="Une image contenant personne, intérieur&#10;&#10;Description générée automatiquement">
            <a:extLst>
              <a:ext uri="{FF2B5EF4-FFF2-40B4-BE49-F238E27FC236}">
                <a16:creationId xmlns:a16="http://schemas.microsoft.com/office/drawing/2014/main" id="{56F6DBF0-DB3F-C63A-B46F-8C27E9B3570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78888" y="3301131"/>
            <a:ext cx="360000" cy="360000"/>
          </a:xfrm>
          <a:prstGeom prst="rect">
            <a:avLst/>
          </a:prstGeom>
        </p:spPr>
      </p:pic>
      <p:pic>
        <p:nvPicPr>
          <p:cNvPr id="65" name="Image 64" descr="Une image contenant personne, intérieur&#10;&#10;Description générée automatiquement">
            <a:extLst>
              <a:ext uri="{FF2B5EF4-FFF2-40B4-BE49-F238E27FC236}">
                <a16:creationId xmlns:a16="http://schemas.microsoft.com/office/drawing/2014/main" id="{AD474551-EF2E-8861-BC84-DE8EFC27BBE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02804" y="4148228"/>
            <a:ext cx="360000" cy="360000"/>
          </a:xfrm>
          <a:prstGeom prst="rect">
            <a:avLst/>
          </a:prstGeom>
        </p:spPr>
      </p:pic>
      <p:pic>
        <p:nvPicPr>
          <p:cNvPr id="66" name="Image 65" descr="Une image contenant personne, intérieur&#10;&#10;Description générée automatiquement">
            <a:extLst>
              <a:ext uri="{FF2B5EF4-FFF2-40B4-BE49-F238E27FC236}">
                <a16:creationId xmlns:a16="http://schemas.microsoft.com/office/drawing/2014/main" id="{790123A6-2816-4EC2-D9FA-9BE02B64D0D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98704" y="3793304"/>
            <a:ext cx="360000" cy="360000"/>
          </a:xfrm>
          <a:prstGeom prst="rect">
            <a:avLst/>
          </a:prstGeom>
        </p:spPr>
      </p:pic>
      <p:pic>
        <p:nvPicPr>
          <p:cNvPr id="67" name="Image 66" descr="Une image contenant personne, intérieur&#10;&#10;Description générée automatiquement">
            <a:extLst>
              <a:ext uri="{FF2B5EF4-FFF2-40B4-BE49-F238E27FC236}">
                <a16:creationId xmlns:a16="http://schemas.microsoft.com/office/drawing/2014/main" id="{C4B09646-6793-A859-BD54-9146CD1CB2B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38704" y="4503576"/>
            <a:ext cx="360000" cy="360000"/>
          </a:xfrm>
          <a:prstGeom prst="rect">
            <a:avLst/>
          </a:prstGeom>
        </p:spPr>
      </p:pic>
      <p:pic>
        <p:nvPicPr>
          <p:cNvPr id="68" name="Image 67" descr="Une image contenant personne, intérieur&#10;&#10;Description générée automatiquement">
            <a:extLst>
              <a:ext uri="{FF2B5EF4-FFF2-40B4-BE49-F238E27FC236}">
                <a16:creationId xmlns:a16="http://schemas.microsoft.com/office/drawing/2014/main" id="{49DDD0B1-76AE-AB84-EC01-84A210A423C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62628" y="5134501"/>
            <a:ext cx="360000" cy="360000"/>
          </a:xfrm>
          <a:prstGeom prst="rect">
            <a:avLst/>
          </a:prstGeom>
        </p:spPr>
      </p:pic>
      <p:pic>
        <p:nvPicPr>
          <p:cNvPr id="69" name="Image 68" descr="Une image contenant personne, intérieur&#10;&#10;Description générée automatiquement">
            <a:extLst>
              <a:ext uri="{FF2B5EF4-FFF2-40B4-BE49-F238E27FC236}">
                <a16:creationId xmlns:a16="http://schemas.microsoft.com/office/drawing/2014/main" id="{9A257645-70D1-FB62-59DD-6492DA20BD8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44348" y="4574281"/>
            <a:ext cx="360000" cy="360000"/>
          </a:xfrm>
          <a:prstGeom prst="rect">
            <a:avLst/>
          </a:prstGeom>
        </p:spPr>
      </p:pic>
      <p:pic>
        <p:nvPicPr>
          <p:cNvPr id="70" name="Image 69" descr="Une image contenant personne, intérieur&#10;&#10;Description générée automatiquement">
            <a:extLst>
              <a:ext uri="{FF2B5EF4-FFF2-40B4-BE49-F238E27FC236}">
                <a16:creationId xmlns:a16="http://schemas.microsoft.com/office/drawing/2014/main" id="{6103396B-92AA-3179-478A-26D1400D32F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93243" y="4143576"/>
            <a:ext cx="360000" cy="360000"/>
          </a:xfrm>
          <a:prstGeom prst="rect">
            <a:avLst/>
          </a:prstGeom>
        </p:spPr>
      </p:pic>
      <p:pic>
        <p:nvPicPr>
          <p:cNvPr id="71" name="Image 70" descr="Une image contenant personne, intérieur&#10;&#10;Description générée automatiquement">
            <a:extLst>
              <a:ext uri="{FF2B5EF4-FFF2-40B4-BE49-F238E27FC236}">
                <a16:creationId xmlns:a16="http://schemas.microsoft.com/office/drawing/2014/main" id="{A26F53CD-4AC1-834F-2E6B-D17A41CBEB3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84190" y="3901357"/>
            <a:ext cx="360000" cy="360000"/>
          </a:xfrm>
          <a:prstGeom prst="rect">
            <a:avLst/>
          </a:prstGeom>
        </p:spPr>
      </p:pic>
      <p:pic>
        <p:nvPicPr>
          <p:cNvPr id="72" name="Image 71" descr="Une image contenant personne, intérieur&#10;&#10;Description générée automatiquement">
            <a:extLst>
              <a:ext uri="{FF2B5EF4-FFF2-40B4-BE49-F238E27FC236}">
                <a16:creationId xmlns:a16="http://schemas.microsoft.com/office/drawing/2014/main" id="{256F492E-A490-2BA3-D1F7-369CD59F73F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88934" y="3541357"/>
            <a:ext cx="360000" cy="360000"/>
          </a:xfrm>
          <a:prstGeom prst="rect">
            <a:avLst/>
          </a:prstGeom>
        </p:spPr>
      </p:pic>
      <p:pic>
        <p:nvPicPr>
          <p:cNvPr id="73" name="Image 72" descr="Une image contenant personne, intérieur&#10;&#10;Description générée automatiquement">
            <a:extLst>
              <a:ext uri="{FF2B5EF4-FFF2-40B4-BE49-F238E27FC236}">
                <a16:creationId xmlns:a16="http://schemas.microsoft.com/office/drawing/2014/main" id="{A5FCFE51-58A4-DF95-12B0-5D99A1FFF38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83890" y="3786423"/>
            <a:ext cx="360000" cy="360000"/>
          </a:xfrm>
          <a:prstGeom prst="rect">
            <a:avLst/>
          </a:prstGeom>
        </p:spPr>
      </p:pic>
      <p:pic>
        <p:nvPicPr>
          <p:cNvPr id="74" name="Image 73" descr="Une image contenant personne, intérieur&#10;&#10;Description générée automatiquement">
            <a:extLst>
              <a:ext uri="{FF2B5EF4-FFF2-40B4-BE49-F238E27FC236}">
                <a16:creationId xmlns:a16="http://schemas.microsoft.com/office/drawing/2014/main" id="{502AA094-82A3-14FC-2430-AC4940570F5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11631" y="3633705"/>
            <a:ext cx="360000" cy="360000"/>
          </a:xfrm>
          <a:prstGeom prst="rect">
            <a:avLst/>
          </a:prstGeom>
        </p:spPr>
      </p:pic>
      <p:pic>
        <p:nvPicPr>
          <p:cNvPr id="75" name="Image 74" descr="Une image contenant personne, intérieur&#10;&#10;Description générée automatiquement">
            <a:extLst>
              <a:ext uri="{FF2B5EF4-FFF2-40B4-BE49-F238E27FC236}">
                <a16:creationId xmlns:a16="http://schemas.microsoft.com/office/drawing/2014/main" id="{12649ADD-E592-B466-A67C-46FF8F71DE9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49766" y="3453705"/>
            <a:ext cx="360000" cy="360000"/>
          </a:xfrm>
          <a:prstGeom prst="rect">
            <a:avLst/>
          </a:prstGeom>
        </p:spPr>
      </p:pic>
      <p:pic>
        <p:nvPicPr>
          <p:cNvPr id="76" name="Image 75" descr="Une image contenant personne, intérieur&#10;&#10;Description générée automatiquement">
            <a:extLst>
              <a:ext uri="{FF2B5EF4-FFF2-40B4-BE49-F238E27FC236}">
                <a16:creationId xmlns:a16="http://schemas.microsoft.com/office/drawing/2014/main" id="{E7D946D2-6AE8-BFDB-1F58-C5A047C0368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49466" y="3661131"/>
            <a:ext cx="360000" cy="360000"/>
          </a:xfrm>
          <a:prstGeom prst="rect">
            <a:avLst/>
          </a:prstGeom>
        </p:spPr>
      </p:pic>
      <p:pic>
        <p:nvPicPr>
          <p:cNvPr id="77" name="Image 76" descr="Une image contenant personne, intérieur&#10;&#10;Description générée automatiquement">
            <a:extLst>
              <a:ext uri="{FF2B5EF4-FFF2-40B4-BE49-F238E27FC236}">
                <a16:creationId xmlns:a16="http://schemas.microsoft.com/office/drawing/2014/main" id="{40A1B40F-696C-59DC-B8E8-5E96FD8BF38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87990" y="4023978"/>
            <a:ext cx="360000" cy="360000"/>
          </a:xfrm>
          <a:prstGeom prst="rect">
            <a:avLst/>
          </a:prstGeom>
        </p:spPr>
      </p:pic>
      <p:pic>
        <p:nvPicPr>
          <p:cNvPr id="78" name="Image 77" descr="Une image contenant personne, intérieur&#10;&#10;Description générée automatiquement">
            <a:extLst>
              <a:ext uri="{FF2B5EF4-FFF2-40B4-BE49-F238E27FC236}">
                <a16:creationId xmlns:a16="http://schemas.microsoft.com/office/drawing/2014/main" id="{B2254B4F-AF78-0F79-334D-9DE355A3134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25038" y="4109963"/>
            <a:ext cx="360000" cy="360000"/>
          </a:xfrm>
          <a:prstGeom prst="rect">
            <a:avLst/>
          </a:prstGeom>
        </p:spPr>
      </p:pic>
      <p:pic>
        <p:nvPicPr>
          <p:cNvPr id="79" name="Image 78" descr="Une image contenant personne, intérieur&#10;&#10;Description générée automatiquement">
            <a:extLst>
              <a:ext uri="{FF2B5EF4-FFF2-40B4-BE49-F238E27FC236}">
                <a16:creationId xmlns:a16="http://schemas.microsoft.com/office/drawing/2014/main" id="{B5CE58BD-5D47-F550-FFB0-85416B2469F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43991" y="4056966"/>
            <a:ext cx="360000" cy="360000"/>
          </a:xfrm>
          <a:prstGeom prst="rect">
            <a:avLst/>
          </a:prstGeom>
        </p:spPr>
      </p:pic>
      <p:pic>
        <p:nvPicPr>
          <p:cNvPr id="80" name="Image 79" descr="Une image contenant personne, intérieur&#10;&#10;Description générée automatiquement">
            <a:extLst>
              <a:ext uri="{FF2B5EF4-FFF2-40B4-BE49-F238E27FC236}">
                <a16:creationId xmlns:a16="http://schemas.microsoft.com/office/drawing/2014/main" id="{AF11108F-6817-C1DB-2058-FD367C6F171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75739" y="4503974"/>
            <a:ext cx="360000" cy="360000"/>
          </a:xfrm>
          <a:prstGeom prst="rect">
            <a:avLst/>
          </a:prstGeom>
        </p:spPr>
      </p:pic>
      <p:pic>
        <p:nvPicPr>
          <p:cNvPr id="81" name="Image 80" descr="Une image contenant personne, intérieur&#10;&#10;Description générée automatiquement">
            <a:extLst>
              <a:ext uri="{FF2B5EF4-FFF2-40B4-BE49-F238E27FC236}">
                <a16:creationId xmlns:a16="http://schemas.microsoft.com/office/drawing/2014/main" id="{B745F0EC-75B8-8F4C-8C90-C208CE33AF1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27540" y="4830321"/>
            <a:ext cx="360000" cy="360000"/>
          </a:xfrm>
          <a:prstGeom prst="rect">
            <a:avLst/>
          </a:prstGeom>
        </p:spPr>
      </p:pic>
      <p:pic>
        <p:nvPicPr>
          <p:cNvPr id="82" name="Image 81" descr="Une image contenant personne, intérieur&#10;&#10;Description générée automatiquement">
            <a:extLst>
              <a:ext uri="{FF2B5EF4-FFF2-40B4-BE49-F238E27FC236}">
                <a16:creationId xmlns:a16="http://schemas.microsoft.com/office/drawing/2014/main" id="{A26DA117-3DDB-D685-F66D-DC3C5AA83C0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87130" y="4724980"/>
            <a:ext cx="360000" cy="360000"/>
          </a:xfrm>
          <a:prstGeom prst="rect">
            <a:avLst/>
          </a:prstGeom>
        </p:spPr>
      </p:pic>
      <p:pic>
        <p:nvPicPr>
          <p:cNvPr id="83" name="Image 82" descr="Une image contenant personne, intérieur&#10;&#10;Description générée automatiquement">
            <a:extLst>
              <a:ext uri="{FF2B5EF4-FFF2-40B4-BE49-F238E27FC236}">
                <a16:creationId xmlns:a16="http://schemas.microsoft.com/office/drawing/2014/main" id="{1FD3B209-3DEF-998F-6EE3-04B48D2CE6E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73777" y="4299914"/>
            <a:ext cx="360000" cy="360000"/>
          </a:xfrm>
          <a:prstGeom prst="rect">
            <a:avLst/>
          </a:prstGeom>
        </p:spPr>
      </p:pic>
      <p:pic>
        <p:nvPicPr>
          <p:cNvPr id="84" name="Image 83" descr="Une image contenant personne, intérieur&#10;&#10;Description générée automatiquement">
            <a:extLst>
              <a:ext uri="{FF2B5EF4-FFF2-40B4-BE49-F238E27FC236}">
                <a16:creationId xmlns:a16="http://schemas.microsoft.com/office/drawing/2014/main" id="{996B523C-A3F2-DD16-B38C-0794C43F3DF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43890" y="5229731"/>
            <a:ext cx="360000" cy="360000"/>
          </a:xfrm>
          <a:prstGeom prst="rect">
            <a:avLst/>
          </a:prstGeom>
        </p:spPr>
      </p:pic>
      <p:pic>
        <p:nvPicPr>
          <p:cNvPr id="85" name="Image 84" descr="Une image contenant personne, intérieur&#10;&#10;Description générée automatiquement">
            <a:extLst>
              <a:ext uri="{FF2B5EF4-FFF2-40B4-BE49-F238E27FC236}">
                <a16:creationId xmlns:a16="http://schemas.microsoft.com/office/drawing/2014/main" id="{F442A2AF-732A-7E2E-43B2-4EA13361818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07720" y="5314501"/>
            <a:ext cx="360000" cy="360000"/>
          </a:xfrm>
          <a:prstGeom prst="rect">
            <a:avLst/>
          </a:prstGeom>
        </p:spPr>
      </p:pic>
      <p:pic>
        <p:nvPicPr>
          <p:cNvPr id="86" name="Image 85" descr="Une image contenant personne, intérieur&#10;&#10;Description générée automatiquement">
            <a:extLst>
              <a:ext uri="{FF2B5EF4-FFF2-40B4-BE49-F238E27FC236}">
                <a16:creationId xmlns:a16="http://schemas.microsoft.com/office/drawing/2014/main" id="{9CC80885-9FDE-2BE1-749F-941A9088501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12300" y="4544980"/>
            <a:ext cx="360000" cy="360000"/>
          </a:xfrm>
          <a:prstGeom prst="rect">
            <a:avLst/>
          </a:prstGeom>
        </p:spPr>
      </p:pic>
      <p:pic>
        <p:nvPicPr>
          <p:cNvPr id="87" name="Image 86" descr="Une image contenant personne, intérieur&#10;&#10;Description générée automatiquement">
            <a:extLst>
              <a:ext uri="{FF2B5EF4-FFF2-40B4-BE49-F238E27FC236}">
                <a16:creationId xmlns:a16="http://schemas.microsoft.com/office/drawing/2014/main" id="{26ECF47C-2D7C-DC19-EB3E-BAD3A533E19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06294" y="4629918"/>
            <a:ext cx="360000" cy="360000"/>
          </a:xfrm>
          <a:prstGeom prst="rect">
            <a:avLst/>
          </a:prstGeom>
        </p:spPr>
      </p:pic>
      <p:pic>
        <p:nvPicPr>
          <p:cNvPr id="88" name="Image 87" descr="Une image contenant personne, intérieur&#10;&#10;Description générée automatiquement">
            <a:extLst>
              <a:ext uri="{FF2B5EF4-FFF2-40B4-BE49-F238E27FC236}">
                <a16:creationId xmlns:a16="http://schemas.microsoft.com/office/drawing/2014/main" id="{66DC7A61-CD3A-38EA-96D5-81BF30F3973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65377" y="5226669"/>
            <a:ext cx="360000" cy="360000"/>
          </a:xfrm>
          <a:prstGeom prst="rect">
            <a:avLst/>
          </a:prstGeom>
        </p:spPr>
      </p:pic>
      <p:pic>
        <p:nvPicPr>
          <p:cNvPr id="89" name="Image 88" descr="Une image contenant personne, intérieur&#10;&#10;Description générée automatiquement">
            <a:extLst>
              <a:ext uri="{FF2B5EF4-FFF2-40B4-BE49-F238E27FC236}">
                <a16:creationId xmlns:a16="http://schemas.microsoft.com/office/drawing/2014/main" id="{B317D632-23CD-C201-F5C8-E3B2BE44046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05146" y="5084980"/>
            <a:ext cx="360000" cy="360000"/>
          </a:xfrm>
          <a:prstGeom prst="rect">
            <a:avLst/>
          </a:prstGeom>
        </p:spPr>
      </p:pic>
      <p:pic>
        <p:nvPicPr>
          <p:cNvPr id="90" name="Image 89" descr="Une image contenant personne, intérieur&#10;&#10;Description générée automatiquement">
            <a:extLst>
              <a:ext uri="{FF2B5EF4-FFF2-40B4-BE49-F238E27FC236}">
                <a16:creationId xmlns:a16="http://schemas.microsoft.com/office/drawing/2014/main" id="{2DA09832-0172-93A4-0E6D-2E2F966A2A1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72690" y="4904270"/>
            <a:ext cx="360000" cy="360000"/>
          </a:xfrm>
          <a:prstGeom prst="rect">
            <a:avLst/>
          </a:prstGeom>
        </p:spPr>
      </p:pic>
      <p:pic>
        <p:nvPicPr>
          <p:cNvPr id="91" name="Image 90" descr="Une image contenant personne, intérieur&#10;&#10;Description générée automatiquement">
            <a:extLst>
              <a:ext uri="{FF2B5EF4-FFF2-40B4-BE49-F238E27FC236}">
                <a16:creationId xmlns:a16="http://schemas.microsoft.com/office/drawing/2014/main" id="{BDF73FE6-6DAD-A162-DBE7-06CE8190180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85038" y="4876770"/>
            <a:ext cx="360000" cy="360000"/>
          </a:xfrm>
          <a:prstGeom prst="rect">
            <a:avLst/>
          </a:prstGeom>
        </p:spPr>
      </p:pic>
      <p:pic>
        <p:nvPicPr>
          <p:cNvPr id="92" name="Image 91" descr="Une image contenant personne, intérieur&#10;&#10;Description générée automatiquement">
            <a:extLst>
              <a:ext uri="{FF2B5EF4-FFF2-40B4-BE49-F238E27FC236}">
                <a16:creationId xmlns:a16="http://schemas.microsoft.com/office/drawing/2014/main" id="{06BDB074-91FF-A21B-2AEF-8FAFD0AD9E7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30146" y="6134305"/>
            <a:ext cx="360000" cy="360000"/>
          </a:xfrm>
          <a:prstGeom prst="rect">
            <a:avLst/>
          </a:prstGeom>
        </p:spPr>
      </p:pic>
      <p:pic>
        <p:nvPicPr>
          <p:cNvPr id="93" name="Image 92" descr="Une image contenant personne, intérieur&#10;&#10;Description générée automatiquement">
            <a:extLst>
              <a:ext uri="{FF2B5EF4-FFF2-40B4-BE49-F238E27FC236}">
                <a16:creationId xmlns:a16="http://schemas.microsoft.com/office/drawing/2014/main" id="{517B7A8B-1F18-D463-F182-BBA66634480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80650" y="5677797"/>
            <a:ext cx="360000" cy="360000"/>
          </a:xfrm>
          <a:prstGeom prst="rect">
            <a:avLst/>
          </a:prstGeom>
        </p:spPr>
      </p:pic>
      <p:pic>
        <p:nvPicPr>
          <p:cNvPr id="94" name="Image 93" descr="Une image contenant personne, intérieur&#10;&#10;Description générée automatiquement">
            <a:extLst>
              <a:ext uri="{FF2B5EF4-FFF2-40B4-BE49-F238E27FC236}">
                <a16:creationId xmlns:a16="http://schemas.microsoft.com/office/drawing/2014/main" id="{B77D4C8C-8242-5A1F-AE66-D76BB47F0FD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86294" y="6000196"/>
            <a:ext cx="360000" cy="360000"/>
          </a:xfrm>
          <a:prstGeom prst="rect">
            <a:avLst/>
          </a:prstGeom>
        </p:spPr>
      </p:pic>
      <p:pic>
        <p:nvPicPr>
          <p:cNvPr id="95" name="Image 94" descr="Une image contenant personne, intérieur&#10;&#10;Description générée automatiquement">
            <a:extLst>
              <a:ext uri="{FF2B5EF4-FFF2-40B4-BE49-F238E27FC236}">
                <a16:creationId xmlns:a16="http://schemas.microsoft.com/office/drawing/2014/main" id="{1FBEB1CA-4D29-368C-486E-5A6EE40FAC5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84591" y="5497797"/>
            <a:ext cx="360000" cy="360000"/>
          </a:xfrm>
          <a:prstGeom prst="rect">
            <a:avLst/>
          </a:prstGeom>
        </p:spPr>
      </p:pic>
      <p:pic>
        <p:nvPicPr>
          <p:cNvPr id="96" name="Image 95" descr="Une image contenant personne, intérieur&#10;&#10;Description générée automatiquement">
            <a:extLst>
              <a:ext uri="{FF2B5EF4-FFF2-40B4-BE49-F238E27FC236}">
                <a16:creationId xmlns:a16="http://schemas.microsoft.com/office/drawing/2014/main" id="{5C4A33D5-BFDC-169B-F94A-FFF9D56D60E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72411" y="4495180"/>
            <a:ext cx="360000" cy="36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81480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 txBox="1">
            <a:spLocks/>
          </p:cNvSpPr>
          <p:nvPr/>
        </p:nvSpPr>
        <p:spPr>
          <a:xfrm>
            <a:off x="251520" y="191909"/>
            <a:ext cx="8244408" cy="767095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FR" sz="2400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Notre territoire d’intervention (2)</a:t>
            </a:r>
            <a:br>
              <a:rPr lang="fr-FR" sz="2400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endParaRPr lang="fr-FR" sz="2400" dirty="0">
              <a:solidFill>
                <a:schemeClr val="bg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4" name="ZoneTexte 13"/>
          <p:cNvSpPr txBox="1"/>
          <p:nvPr/>
        </p:nvSpPr>
        <p:spPr>
          <a:xfrm>
            <a:off x="251520" y="3256045"/>
            <a:ext cx="3512784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solidFill>
                  <a:srgbClr val="FF0066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Les temps de trajets </a:t>
            </a:r>
            <a:r>
              <a:rPr lang="fr-FR" sz="1200" dirty="0">
                <a:solidFill>
                  <a:srgbClr val="6D6F7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nécessaires pour rallier la Nièvre depuis Auxerre nous limitaient dans le déploiement de notre activité sur ce territoire. </a:t>
            </a:r>
          </a:p>
          <a:p>
            <a:endParaRPr lang="fr-FR" sz="1200" dirty="0">
              <a:solidFill>
                <a:srgbClr val="6D6F7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fr-FR" sz="1200" dirty="0">
                <a:solidFill>
                  <a:srgbClr val="6D6F7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Nous avons depuis fin 2021 </a:t>
            </a:r>
            <a:r>
              <a:rPr lang="fr-FR" sz="1200" dirty="0">
                <a:solidFill>
                  <a:srgbClr val="FF0066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ouvert une antenne au sein du CH de Cosne</a:t>
            </a:r>
            <a:r>
              <a:rPr lang="fr-FR" sz="1200" dirty="0">
                <a:solidFill>
                  <a:srgbClr val="6D6F7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afin de bénéficier d’un espace de rencontre, de travail pour l’IDELI et de stockage sur le département. </a:t>
            </a:r>
          </a:p>
          <a:p>
            <a:endParaRPr lang="fr-FR" sz="1200" dirty="0">
              <a:solidFill>
                <a:srgbClr val="6D6F7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fr-FR" sz="1200" dirty="0">
                <a:solidFill>
                  <a:srgbClr val="6D6F7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Nous avons également </a:t>
            </a:r>
            <a:r>
              <a:rPr lang="fr-FR" sz="1200" dirty="0">
                <a:solidFill>
                  <a:srgbClr val="FF0066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conventionné avec la PUI du CH de Cosne</a:t>
            </a:r>
            <a:r>
              <a:rPr lang="fr-FR" sz="1200" dirty="0">
                <a:solidFill>
                  <a:srgbClr val="6D6F7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pour la délivrance de médicaments à usage hospitalier.</a:t>
            </a:r>
          </a:p>
        </p:txBody>
      </p:sp>
      <p:grpSp>
        <p:nvGrpSpPr>
          <p:cNvPr id="28" name="Groupe 27">
            <a:extLst>
              <a:ext uri="{FF2B5EF4-FFF2-40B4-BE49-F238E27FC236}">
                <a16:creationId xmlns:a16="http://schemas.microsoft.com/office/drawing/2014/main" id="{CAE8B4AE-2B92-D4FB-CF24-2E0A6CD35949}"/>
              </a:ext>
            </a:extLst>
          </p:cNvPr>
          <p:cNvGrpSpPr/>
          <p:nvPr/>
        </p:nvGrpSpPr>
        <p:grpSpPr>
          <a:xfrm>
            <a:off x="3984084" y="1756493"/>
            <a:ext cx="5057652" cy="5057652"/>
            <a:chOff x="3984084" y="1756493"/>
            <a:chExt cx="5057652" cy="5057652"/>
          </a:xfrm>
        </p:grpSpPr>
        <p:pic>
          <p:nvPicPr>
            <p:cNvPr id="61" name="Image 60">
              <a:extLst>
                <a:ext uri="{FF2B5EF4-FFF2-40B4-BE49-F238E27FC236}">
                  <a16:creationId xmlns:a16="http://schemas.microsoft.com/office/drawing/2014/main" id="{BE1F6CCD-81D8-4C84-B9BA-84C17B44C68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984084" y="1756493"/>
              <a:ext cx="5057652" cy="5057652"/>
            </a:xfrm>
            <a:prstGeom prst="rect">
              <a:avLst/>
            </a:prstGeom>
            <a:ln>
              <a:solidFill>
                <a:schemeClr val="tx1"/>
              </a:solidFill>
            </a:ln>
          </p:spPr>
        </p:pic>
        <p:sp>
          <p:nvSpPr>
            <p:cNvPr id="44" name="ZoneTexte 43">
              <a:extLst>
                <a:ext uri="{FF2B5EF4-FFF2-40B4-BE49-F238E27FC236}">
                  <a16:creationId xmlns:a16="http://schemas.microsoft.com/office/drawing/2014/main" id="{A57B1BC5-5D66-23B2-0433-B15D638D5000}"/>
                </a:ext>
              </a:extLst>
            </p:cNvPr>
            <p:cNvSpPr txBox="1"/>
            <p:nvPr/>
          </p:nvSpPr>
          <p:spPr>
            <a:xfrm rot="17614257">
              <a:off x="5422510" y="3487841"/>
              <a:ext cx="110868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dirty="0"/>
                <a:t>2h15 min</a:t>
              </a:r>
            </a:p>
          </p:txBody>
        </p:sp>
      </p:grpSp>
      <p:sp>
        <p:nvSpPr>
          <p:cNvPr id="47" name="ZoneTexte 46">
            <a:extLst>
              <a:ext uri="{FF2B5EF4-FFF2-40B4-BE49-F238E27FC236}">
                <a16:creationId xmlns:a16="http://schemas.microsoft.com/office/drawing/2014/main" id="{705D8FFC-329E-54A0-6199-BC861F320331}"/>
              </a:ext>
            </a:extLst>
          </p:cNvPr>
          <p:cNvSpPr txBox="1"/>
          <p:nvPr/>
        </p:nvSpPr>
        <p:spPr>
          <a:xfrm>
            <a:off x="227696" y="1847859"/>
            <a:ext cx="3512784" cy="2821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4000"/>
              </a:lnSpc>
            </a:pPr>
            <a:r>
              <a:rPr lang="fr-FR" sz="1200" dirty="0">
                <a:solidFill>
                  <a:srgbClr val="6D6F7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</a:t>
            </a:r>
          </a:p>
        </p:txBody>
      </p:sp>
      <p:sp>
        <p:nvSpPr>
          <p:cNvPr id="48" name="ZoneTexte 47">
            <a:extLst>
              <a:ext uri="{FF2B5EF4-FFF2-40B4-BE49-F238E27FC236}">
                <a16:creationId xmlns:a16="http://schemas.microsoft.com/office/drawing/2014/main" id="{437D830D-9518-0BDD-35F1-D28A77B38FF6}"/>
              </a:ext>
            </a:extLst>
          </p:cNvPr>
          <p:cNvSpPr txBox="1"/>
          <p:nvPr/>
        </p:nvSpPr>
        <p:spPr>
          <a:xfrm>
            <a:off x="227696" y="2130052"/>
            <a:ext cx="3512784" cy="1124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4000"/>
              </a:lnSpc>
            </a:pPr>
            <a:r>
              <a:rPr lang="fr-FR" sz="1200" dirty="0">
                <a:solidFill>
                  <a:srgbClr val="6D6F7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La taille du territoire couplée à la volonté de l’HAD de desservir toutes les zones autorisées entraînent de </a:t>
            </a:r>
            <a:r>
              <a:rPr lang="fr-FR" sz="1200" dirty="0">
                <a:solidFill>
                  <a:srgbClr val="FF0066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nombreux déplacements inévitablement  chronophages.</a:t>
            </a:r>
          </a:p>
        </p:txBody>
      </p:sp>
      <p:cxnSp>
        <p:nvCxnSpPr>
          <p:cNvPr id="6" name="Connecteur droit avec flèche 5">
            <a:extLst>
              <a:ext uri="{FF2B5EF4-FFF2-40B4-BE49-F238E27FC236}">
                <a16:creationId xmlns:a16="http://schemas.microsoft.com/office/drawing/2014/main" id="{F078279C-65CB-53E9-2136-84AADA1D9F12}"/>
              </a:ext>
            </a:extLst>
          </p:cNvPr>
          <p:cNvCxnSpPr/>
          <p:nvPr/>
        </p:nvCxnSpPr>
        <p:spPr>
          <a:xfrm flipH="1">
            <a:off x="4984736" y="1910004"/>
            <a:ext cx="1984235" cy="4748248"/>
          </a:xfrm>
          <a:prstGeom prst="straightConnector1">
            <a:avLst/>
          </a:prstGeom>
          <a:ln>
            <a:solidFill>
              <a:srgbClr val="FF0066"/>
            </a:solidFill>
            <a:headEnd type="triangl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Connecteur droit avec flèche 20">
            <a:extLst>
              <a:ext uri="{FF2B5EF4-FFF2-40B4-BE49-F238E27FC236}">
                <a16:creationId xmlns:a16="http://schemas.microsoft.com/office/drawing/2014/main" id="{B84626C0-510C-3E41-E437-97D63A7A6408}"/>
              </a:ext>
            </a:extLst>
          </p:cNvPr>
          <p:cNvCxnSpPr>
            <a:cxnSpLocks/>
          </p:cNvCxnSpPr>
          <p:nvPr/>
        </p:nvCxnSpPr>
        <p:spPr>
          <a:xfrm flipH="1">
            <a:off x="4373724" y="3474551"/>
            <a:ext cx="4335270" cy="1283880"/>
          </a:xfrm>
          <a:prstGeom prst="straightConnector1">
            <a:avLst/>
          </a:prstGeom>
          <a:ln>
            <a:solidFill>
              <a:srgbClr val="FF0066"/>
            </a:solidFill>
            <a:headEnd type="triangl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ZoneTexte 10">
            <a:extLst>
              <a:ext uri="{FF2B5EF4-FFF2-40B4-BE49-F238E27FC236}">
                <a16:creationId xmlns:a16="http://schemas.microsoft.com/office/drawing/2014/main" id="{1F4622CC-AD50-B96E-B667-8181CA746244}"/>
              </a:ext>
            </a:extLst>
          </p:cNvPr>
          <p:cNvSpPr txBox="1"/>
          <p:nvPr/>
        </p:nvSpPr>
        <p:spPr>
          <a:xfrm rot="20663156">
            <a:off x="6220681" y="4147722"/>
            <a:ext cx="11086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2h05 min</a:t>
            </a:r>
          </a:p>
        </p:txBody>
      </p:sp>
    </p:spTree>
    <p:extLst>
      <p:ext uri="{BB962C8B-B14F-4D97-AF65-F5344CB8AC3E}">
        <p14:creationId xmlns:p14="http://schemas.microsoft.com/office/powerpoint/2010/main" val="4518148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 txBox="1">
            <a:spLocks/>
          </p:cNvSpPr>
          <p:nvPr/>
        </p:nvSpPr>
        <p:spPr>
          <a:xfrm>
            <a:off x="251520" y="191909"/>
            <a:ext cx="8244408" cy="767095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FR" sz="2400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Un territoire très étendu, de multiples défis</a:t>
            </a:r>
            <a:br>
              <a:rPr lang="fr-FR" sz="2400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endParaRPr lang="fr-FR" sz="2400" dirty="0">
              <a:solidFill>
                <a:schemeClr val="bg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7" name="ZoneTexte 46">
            <a:extLst>
              <a:ext uri="{FF2B5EF4-FFF2-40B4-BE49-F238E27FC236}">
                <a16:creationId xmlns:a16="http://schemas.microsoft.com/office/drawing/2014/main" id="{705D8FFC-329E-54A0-6199-BC861F320331}"/>
              </a:ext>
            </a:extLst>
          </p:cNvPr>
          <p:cNvSpPr txBox="1"/>
          <p:nvPr/>
        </p:nvSpPr>
        <p:spPr>
          <a:xfrm>
            <a:off x="227696" y="1910004"/>
            <a:ext cx="8738751" cy="4071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4000"/>
              </a:lnSpc>
            </a:pPr>
            <a:endParaRPr lang="fr-FR" sz="1200" dirty="0">
              <a:solidFill>
                <a:srgbClr val="6D6F7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171450" indent="-171450">
              <a:lnSpc>
                <a:spcPct val="114000"/>
              </a:lnSpc>
              <a:buClr>
                <a:srgbClr val="FF0066"/>
              </a:buClr>
              <a:buFont typeface="Wingdings" panose="05000000000000000000" pitchFamily="2" charset="2"/>
              <a:buChar char="§"/>
            </a:pPr>
            <a:r>
              <a:rPr lang="fr-FR" sz="1200" dirty="0">
                <a:solidFill>
                  <a:srgbClr val="6D6F7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La nécessité de couvrir tout le territoire y compris les endroits les plus reculés afin de ne </a:t>
            </a:r>
            <a:r>
              <a:rPr lang="fr-FR" sz="1200" dirty="0">
                <a:solidFill>
                  <a:srgbClr val="FF0066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pas avoir de zones blanches</a:t>
            </a:r>
          </a:p>
          <a:p>
            <a:pPr marL="171450" indent="-171450">
              <a:lnSpc>
                <a:spcPct val="114000"/>
              </a:lnSpc>
              <a:buClr>
                <a:srgbClr val="FF0066"/>
              </a:buClr>
              <a:buFont typeface="Wingdings" panose="05000000000000000000" pitchFamily="2" charset="2"/>
              <a:buChar char="§"/>
            </a:pPr>
            <a:endParaRPr lang="fr-FR" sz="1200" dirty="0">
              <a:solidFill>
                <a:srgbClr val="FF0066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171450" indent="-171450">
              <a:lnSpc>
                <a:spcPct val="114000"/>
              </a:lnSpc>
              <a:buClr>
                <a:srgbClr val="FF0066"/>
              </a:buClr>
              <a:buFont typeface="Wingdings" panose="05000000000000000000" pitchFamily="2" charset="2"/>
              <a:buChar char="§"/>
            </a:pPr>
            <a:r>
              <a:rPr lang="fr-FR" sz="1200" dirty="0">
                <a:solidFill>
                  <a:srgbClr val="6D6F7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Des </a:t>
            </a:r>
            <a:r>
              <a:rPr lang="fr-FR" sz="1200" dirty="0">
                <a:solidFill>
                  <a:srgbClr val="FF0066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temps de trajets élevés </a:t>
            </a:r>
            <a:r>
              <a:rPr lang="fr-FR" sz="1200" dirty="0">
                <a:solidFill>
                  <a:srgbClr val="6D6F7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qui sont un frein à la fidélisation et au recrutement des soignants qui sont amenés à effectuer de nombreux </a:t>
            </a:r>
            <a:r>
              <a:rPr lang="fr-FR" sz="1200" dirty="0">
                <a:solidFill>
                  <a:srgbClr val="777877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déplacements</a:t>
            </a:r>
            <a:endParaRPr lang="fr-FR" sz="1200" dirty="0">
              <a:solidFill>
                <a:srgbClr val="6D6F7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>
              <a:lnSpc>
                <a:spcPct val="114000"/>
              </a:lnSpc>
              <a:buClr>
                <a:srgbClr val="FF0066"/>
              </a:buClr>
            </a:pPr>
            <a:endParaRPr lang="fr-FR" sz="1200" dirty="0">
              <a:solidFill>
                <a:srgbClr val="6D6F7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171450" indent="-171450">
              <a:lnSpc>
                <a:spcPct val="114000"/>
              </a:lnSpc>
              <a:buClr>
                <a:srgbClr val="FF0066"/>
              </a:buClr>
              <a:buFont typeface="Wingdings" panose="05000000000000000000" pitchFamily="2" charset="2"/>
              <a:buChar char="§"/>
            </a:pPr>
            <a:r>
              <a:rPr lang="fr-FR" sz="1200" dirty="0">
                <a:solidFill>
                  <a:srgbClr val="6D6F7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La </a:t>
            </a:r>
            <a:r>
              <a:rPr lang="fr-FR" sz="1200" dirty="0">
                <a:solidFill>
                  <a:srgbClr val="FF0066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présence de l’HAD sur deux départements </a:t>
            </a:r>
            <a:r>
              <a:rPr lang="fr-FR" sz="1200" dirty="0">
                <a:solidFill>
                  <a:srgbClr val="6D6F7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(89 et 58) très différents et la multiplicité des interlocuteurs que cela entraîne (Conseils généraux, délégués ARS, CPAM, responsables des professionnels libéraux, etc.)</a:t>
            </a:r>
          </a:p>
          <a:p>
            <a:pPr>
              <a:lnSpc>
                <a:spcPct val="114000"/>
              </a:lnSpc>
              <a:buClr>
                <a:srgbClr val="FF0066"/>
              </a:buClr>
            </a:pPr>
            <a:endParaRPr lang="fr-FR" sz="1200" dirty="0">
              <a:solidFill>
                <a:srgbClr val="FF0066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171450" indent="-171450">
              <a:lnSpc>
                <a:spcPct val="114000"/>
              </a:lnSpc>
              <a:buClr>
                <a:srgbClr val="FF0066"/>
              </a:buClr>
              <a:buFont typeface="Wingdings" panose="05000000000000000000" pitchFamily="2" charset="2"/>
              <a:buChar char="§"/>
            </a:pPr>
            <a:r>
              <a:rPr lang="fr-FR" sz="1200" dirty="0">
                <a:solidFill>
                  <a:srgbClr val="777877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L’</a:t>
            </a:r>
            <a:r>
              <a:rPr lang="fr-FR" sz="1200" dirty="0">
                <a:solidFill>
                  <a:srgbClr val="FF0066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objectif à atteindre </a:t>
            </a:r>
            <a:r>
              <a:rPr lang="fr-FR" sz="1200" dirty="0">
                <a:solidFill>
                  <a:srgbClr val="777877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de 30 patients pour 100 000 habitants</a:t>
            </a:r>
          </a:p>
          <a:p>
            <a:pPr marL="171450" indent="-171450">
              <a:lnSpc>
                <a:spcPct val="114000"/>
              </a:lnSpc>
              <a:buClr>
                <a:srgbClr val="FF0066"/>
              </a:buClr>
              <a:buFont typeface="Wingdings" panose="05000000000000000000" pitchFamily="2" charset="2"/>
              <a:buChar char="§"/>
            </a:pPr>
            <a:endParaRPr lang="fr-FR" sz="1200" dirty="0">
              <a:solidFill>
                <a:srgbClr val="6D6F7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171450" indent="-171450">
              <a:lnSpc>
                <a:spcPct val="114000"/>
              </a:lnSpc>
              <a:buClr>
                <a:srgbClr val="FF0066"/>
              </a:buClr>
              <a:buFont typeface="Wingdings" panose="05000000000000000000" pitchFamily="2" charset="2"/>
              <a:buChar char="§"/>
            </a:pPr>
            <a:r>
              <a:rPr lang="fr-FR" sz="1200" dirty="0">
                <a:solidFill>
                  <a:srgbClr val="6D6F7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La présence de nombreux CH de proximité, ce qui </a:t>
            </a:r>
            <a:r>
              <a:rPr lang="fr-FR" sz="1200" dirty="0">
                <a:solidFill>
                  <a:srgbClr val="FF0066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augmente le nombre de prescripteurs potentiels</a:t>
            </a:r>
            <a:r>
              <a:rPr lang="fr-FR" sz="1200" dirty="0">
                <a:solidFill>
                  <a:srgbClr val="6D6F7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. Les efforts de communication afin de faire connaître l’HAD s’en retrouvent multipliés</a:t>
            </a:r>
          </a:p>
          <a:p>
            <a:pPr marL="171450" indent="-171450">
              <a:lnSpc>
                <a:spcPct val="114000"/>
              </a:lnSpc>
              <a:buClr>
                <a:srgbClr val="FF0066"/>
              </a:buClr>
              <a:buFont typeface="Wingdings" panose="05000000000000000000" pitchFamily="2" charset="2"/>
              <a:buChar char="§"/>
            </a:pPr>
            <a:endParaRPr lang="fr-FR" sz="1200" dirty="0">
              <a:solidFill>
                <a:srgbClr val="6D6F7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171450" indent="-171450">
              <a:lnSpc>
                <a:spcPct val="114000"/>
              </a:lnSpc>
              <a:buClr>
                <a:srgbClr val="FF0066"/>
              </a:buClr>
              <a:buFont typeface="Wingdings" panose="05000000000000000000" pitchFamily="2" charset="2"/>
              <a:buChar char="§"/>
            </a:pPr>
            <a:r>
              <a:rPr lang="fr-FR" sz="1200" dirty="0">
                <a:solidFill>
                  <a:srgbClr val="FF0066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L’éloignement du CHU de référence </a:t>
            </a:r>
            <a:r>
              <a:rPr lang="fr-FR" sz="1200" dirty="0">
                <a:solidFill>
                  <a:srgbClr val="6D6F7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(CHU de DIJON)</a:t>
            </a:r>
          </a:p>
          <a:p>
            <a:pPr marL="171450" indent="-171450">
              <a:lnSpc>
                <a:spcPct val="114000"/>
              </a:lnSpc>
              <a:buClr>
                <a:srgbClr val="FF0066"/>
              </a:buClr>
              <a:buFont typeface="Wingdings" panose="05000000000000000000" pitchFamily="2" charset="2"/>
              <a:buChar char="§"/>
            </a:pPr>
            <a:endParaRPr lang="fr-FR" sz="1200" dirty="0">
              <a:solidFill>
                <a:srgbClr val="6D6F7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171450" indent="-171450">
              <a:lnSpc>
                <a:spcPct val="114000"/>
              </a:lnSpc>
              <a:buClr>
                <a:srgbClr val="FF0066"/>
              </a:buClr>
              <a:buFont typeface="Wingdings" panose="05000000000000000000" pitchFamily="2" charset="2"/>
              <a:buChar char="§"/>
            </a:pPr>
            <a:endParaRPr lang="fr-FR" sz="1200" dirty="0">
              <a:solidFill>
                <a:srgbClr val="6D6F7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>
              <a:lnSpc>
                <a:spcPct val="114000"/>
              </a:lnSpc>
            </a:pPr>
            <a:endParaRPr lang="fr-FR" sz="1200" dirty="0">
              <a:solidFill>
                <a:srgbClr val="6D6F7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24" name="Image 23">
            <a:extLst>
              <a:ext uri="{FF2B5EF4-FFF2-40B4-BE49-F238E27FC236}">
                <a16:creationId xmlns:a16="http://schemas.microsoft.com/office/drawing/2014/main" id="{348859F7-6743-1D51-4D1C-73549BEC207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95441" y="5657026"/>
            <a:ext cx="1200974" cy="1200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06636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1230923" y="2510127"/>
            <a:ext cx="641838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b="1" dirty="0">
                <a:solidFill>
                  <a:srgbClr val="FF0066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Les atouts de notre établissement d’Hospitalisation à Domicile  </a:t>
            </a:r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05475" y="4200812"/>
            <a:ext cx="2266950" cy="2009775"/>
          </a:xfrm>
          <a:prstGeom prst="rect">
            <a:avLst/>
          </a:prstGeom>
        </p:spPr>
      </p:pic>
      <p:pic>
        <p:nvPicPr>
          <p:cNvPr id="4" name="Image 3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73" t="21299" r="57596" b="13327"/>
          <a:stretch/>
        </p:blipFill>
        <p:spPr>
          <a:xfrm>
            <a:off x="1006720" y="4514929"/>
            <a:ext cx="1608992" cy="13815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8995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 txBox="1">
            <a:spLocks/>
          </p:cNvSpPr>
          <p:nvPr/>
        </p:nvSpPr>
        <p:spPr>
          <a:xfrm>
            <a:off x="251520" y="165533"/>
            <a:ext cx="8244408" cy="767095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FR" sz="2400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La société </a:t>
            </a:r>
            <a:r>
              <a:rPr lang="fr-FR" sz="2400" dirty="0" err="1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HaD</a:t>
            </a:r>
            <a:r>
              <a:rPr lang="fr-FR" sz="2400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FRANCE</a:t>
            </a:r>
          </a:p>
        </p:txBody>
      </p:sp>
      <p:sp>
        <p:nvSpPr>
          <p:cNvPr id="3" name="ZoneTexte 2"/>
          <p:cNvSpPr txBox="1"/>
          <p:nvPr/>
        </p:nvSpPr>
        <p:spPr>
          <a:xfrm>
            <a:off x="344129" y="1885112"/>
            <a:ext cx="8681884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Clr>
                <a:srgbClr val="FF0066"/>
              </a:buClr>
              <a:buFont typeface="Wingdings" panose="05000000000000000000" pitchFamily="2" charset="2"/>
              <a:buChar char="§"/>
            </a:pPr>
            <a:r>
              <a:rPr lang="fr-FR" sz="1200" dirty="0">
                <a:solidFill>
                  <a:srgbClr val="6D6F7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L’HaD Sud Yonne &amp; Bourgogne Nivernaise fait partie du groupe </a:t>
            </a:r>
            <a:r>
              <a:rPr lang="fr-FR" sz="1200" dirty="0">
                <a:solidFill>
                  <a:srgbClr val="FF0066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HaD FRANCE </a:t>
            </a:r>
            <a:r>
              <a:rPr lang="fr-FR" sz="1200" dirty="0">
                <a:solidFill>
                  <a:srgbClr val="6D6F7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qui est composé de 5 établissements d’HAD situés dans 4 régions différentes, tous implantés dans des territoires majoritairement ruraux.</a:t>
            </a:r>
          </a:p>
          <a:p>
            <a:pPr marL="171450" indent="-171450">
              <a:buClr>
                <a:srgbClr val="FF0066"/>
              </a:buClr>
              <a:buFont typeface="Wingdings" panose="05000000000000000000" pitchFamily="2" charset="2"/>
              <a:buChar char="§"/>
            </a:pPr>
            <a:endParaRPr lang="fr-FR" sz="1200" dirty="0">
              <a:solidFill>
                <a:srgbClr val="4D4D4D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171450" indent="-171450">
              <a:buClr>
                <a:srgbClr val="FF0066"/>
              </a:buClr>
              <a:buFont typeface="Wingdings" panose="05000000000000000000" pitchFamily="2" charset="2"/>
              <a:buChar char="§"/>
            </a:pPr>
            <a:r>
              <a:rPr lang="fr-FR" sz="1200" dirty="0" err="1">
                <a:solidFill>
                  <a:srgbClr val="6D6F7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HaD</a:t>
            </a:r>
            <a:r>
              <a:rPr lang="fr-FR" sz="1200" dirty="0">
                <a:solidFill>
                  <a:srgbClr val="6D6F7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de statut privé lucratif, qui a pris la suite en 2016 de plusieurs HAD publics (4) et a repris une partie du territoire de l’HAD installé sur la Nièvre qui ne couvrait pas la partie Nord du département.</a:t>
            </a:r>
          </a:p>
          <a:p>
            <a:pPr marL="171450" indent="-171450">
              <a:buClr>
                <a:srgbClr val="FF0066"/>
              </a:buClr>
              <a:buFont typeface="Wingdings" panose="05000000000000000000" pitchFamily="2" charset="2"/>
              <a:buChar char="§"/>
            </a:pPr>
            <a:endParaRPr lang="fr-FR" sz="1200" dirty="0">
              <a:solidFill>
                <a:srgbClr val="6D6F7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171450" indent="-171450">
              <a:buClr>
                <a:srgbClr val="FF0066"/>
              </a:buClr>
              <a:buFont typeface="Wingdings" panose="05000000000000000000" pitchFamily="2" charset="2"/>
              <a:buChar char="§"/>
            </a:pPr>
            <a:r>
              <a:rPr lang="fr-FR" sz="1200" dirty="0">
                <a:solidFill>
                  <a:srgbClr val="6D6F7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HAD installé dans les locaux du CH d’Auxerre avec l’antenne installée dans les locaux du CH de Cosne sur Loire.</a:t>
            </a:r>
          </a:p>
          <a:p>
            <a:pPr marL="171450" indent="-171450">
              <a:buClr>
                <a:srgbClr val="FF0066"/>
              </a:buClr>
              <a:buFont typeface="Wingdings" panose="05000000000000000000" pitchFamily="2" charset="2"/>
              <a:buChar char="§"/>
            </a:pPr>
            <a:endParaRPr lang="fr-FR" sz="1200" dirty="0">
              <a:solidFill>
                <a:srgbClr val="4D4D4D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171450" indent="-171450">
              <a:buClr>
                <a:srgbClr val="FF0066"/>
              </a:buClr>
              <a:buFont typeface="Wingdings" panose="05000000000000000000" pitchFamily="2" charset="2"/>
              <a:buChar char="§"/>
            </a:pPr>
            <a:r>
              <a:rPr lang="fr-FR" sz="1200" dirty="0">
                <a:solidFill>
                  <a:srgbClr val="6D6F7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Ce regroupement permet :</a:t>
            </a:r>
          </a:p>
          <a:p>
            <a:pPr>
              <a:buClr>
                <a:srgbClr val="FF0066"/>
              </a:buClr>
            </a:pPr>
            <a:endParaRPr lang="fr-FR" sz="1200" dirty="0">
              <a:solidFill>
                <a:srgbClr val="4D4D4D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628650" lvl="1" indent="-171450">
              <a:buClr>
                <a:srgbClr val="FF0066"/>
              </a:buClr>
              <a:buFont typeface="Arial" panose="020B0604020202020204" pitchFamily="34" charset="0"/>
              <a:buChar char="•"/>
            </a:pPr>
            <a:r>
              <a:rPr lang="fr-FR" sz="1200" dirty="0">
                <a:solidFill>
                  <a:srgbClr val="6D6F7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une</a:t>
            </a:r>
            <a:r>
              <a:rPr lang="fr-FR" sz="1200" dirty="0">
                <a:solidFill>
                  <a:srgbClr val="4D4D4D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fr-FR" sz="1200" dirty="0">
                <a:solidFill>
                  <a:srgbClr val="FF0066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astreinte médicale 24h/24 </a:t>
            </a:r>
            <a:r>
              <a:rPr lang="fr-FR" sz="1200" dirty="0">
                <a:solidFill>
                  <a:srgbClr val="6D6F7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possible grâce à notre logiciel patient identique pour les 5 HAD.</a:t>
            </a:r>
          </a:p>
          <a:p>
            <a:pPr marL="628650" lvl="1" indent="-171450">
              <a:buClr>
                <a:srgbClr val="FF0066"/>
              </a:buClr>
              <a:buFont typeface="Arial" panose="020B0604020202020204" pitchFamily="34" charset="0"/>
              <a:buChar char="•"/>
            </a:pPr>
            <a:r>
              <a:rPr lang="fr-FR" sz="1200" dirty="0">
                <a:solidFill>
                  <a:srgbClr val="6D6F7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une </a:t>
            </a:r>
            <a:r>
              <a:rPr lang="fr-FR" sz="1200" dirty="0">
                <a:solidFill>
                  <a:srgbClr val="FF0066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mutualisation des fonctions supports </a:t>
            </a:r>
            <a:r>
              <a:rPr lang="fr-FR" sz="1200" dirty="0">
                <a:solidFill>
                  <a:srgbClr val="6D6F7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(DIM, RH, finances, compta, etc.).</a:t>
            </a:r>
          </a:p>
          <a:p>
            <a:pPr marL="628650" lvl="1" indent="-171450">
              <a:buClr>
                <a:srgbClr val="FF0066"/>
              </a:buClr>
              <a:buFont typeface="Arial" panose="020B0604020202020204" pitchFamily="34" charset="0"/>
              <a:buChar char="•"/>
            </a:pPr>
            <a:r>
              <a:rPr lang="fr-FR" sz="1200" dirty="0">
                <a:solidFill>
                  <a:srgbClr val="6D6F7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une</a:t>
            </a:r>
            <a:r>
              <a:rPr lang="fr-FR" sz="1200" dirty="0">
                <a:solidFill>
                  <a:srgbClr val="4D4D4D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fr-FR" sz="1200" dirty="0">
                <a:solidFill>
                  <a:srgbClr val="FF0066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politique qualité et gestion des risques unique, </a:t>
            </a:r>
            <a:r>
              <a:rPr lang="fr-FR" sz="1200" dirty="0">
                <a:solidFill>
                  <a:srgbClr val="6D6F7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établie à grande échelle.</a:t>
            </a:r>
          </a:p>
          <a:p>
            <a:pPr marL="628650" lvl="1" indent="-171450">
              <a:buClr>
                <a:srgbClr val="FF0066"/>
              </a:buClr>
              <a:buFont typeface="Arial" panose="020B0604020202020204" pitchFamily="34" charset="0"/>
              <a:buChar char="•"/>
            </a:pPr>
            <a:r>
              <a:rPr lang="fr-FR" sz="1200" dirty="0">
                <a:solidFill>
                  <a:srgbClr val="6D6F7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une amélioration des pratiques basée sur l’échange et le </a:t>
            </a:r>
            <a:r>
              <a:rPr lang="fr-FR" sz="1200" dirty="0">
                <a:solidFill>
                  <a:srgbClr val="FF0066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retour d’expériences mutualisées des 5 HAD</a:t>
            </a:r>
            <a:r>
              <a:rPr lang="fr-FR" sz="1200" dirty="0">
                <a:solidFill>
                  <a:srgbClr val="6D6F7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  <a:p>
            <a:pPr marL="628650" lvl="1" indent="-171450">
              <a:buClr>
                <a:srgbClr val="FF0066"/>
              </a:buClr>
              <a:buFont typeface="Arial" panose="020B0604020202020204" pitchFamily="34" charset="0"/>
              <a:buChar char="•"/>
            </a:pPr>
            <a:r>
              <a:rPr lang="fr-FR" sz="1200" dirty="0">
                <a:solidFill>
                  <a:srgbClr val="6D6F7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l’organisation</a:t>
            </a:r>
            <a:r>
              <a:rPr lang="fr-FR" sz="1200" dirty="0">
                <a:solidFill>
                  <a:srgbClr val="FF0066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d’instances uniques ( CME, CLUD ….) mais </a:t>
            </a:r>
            <a:r>
              <a:rPr lang="fr-FR" sz="1200" dirty="0">
                <a:solidFill>
                  <a:srgbClr val="6D6F7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avec des membres de chaque établissement.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344129" y="5334948"/>
            <a:ext cx="855129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rgbClr val="FF0066"/>
              </a:buClr>
            </a:pPr>
            <a:r>
              <a:rPr lang="fr-FR" sz="1200" dirty="0">
                <a:solidFill>
                  <a:srgbClr val="6D6F7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En 2021, les établissements d’HaD FRANCE ont pris en charge en moyenne </a:t>
            </a:r>
            <a:r>
              <a:rPr lang="fr-FR" sz="1200" b="1" dirty="0">
                <a:solidFill>
                  <a:srgbClr val="6E378C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183 </a:t>
            </a:r>
            <a:r>
              <a:rPr lang="fr-FR" sz="1200" dirty="0">
                <a:solidFill>
                  <a:srgbClr val="FF0066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patients/jours</a:t>
            </a:r>
            <a:r>
              <a:rPr lang="fr-FR" sz="1200" dirty="0">
                <a:solidFill>
                  <a:srgbClr val="6D6F7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  <a:p>
            <a:pPr>
              <a:buClr>
                <a:srgbClr val="FF0066"/>
              </a:buClr>
            </a:pPr>
            <a:endParaRPr lang="fr-FR" sz="1200" dirty="0">
              <a:solidFill>
                <a:srgbClr val="6D6F7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Clr>
                <a:srgbClr val="FF0066"/>
              </a:buClr>
            </a:pPr>
            <a:endParaRPr lang="fr-FR" sz="1200" dirty="0">
              <a:solidFill>
                <a:srgbClr val="6D6F7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Clr>
                <a:srgbClr val="FF0066"/>
              </a:buClr>
            </a:pPr>
            <a:r>
              <a:rPr lang="fr-FR" sz="1200" dirty="0">
                <a:solidFill>
                  <a:srgbClr val="FF0066"/>
                </a:solidFill>
                <a:latin typeface="Verdana" pitchFamily="34" charset="0"/>
                <a:ea typeface="Verdana" pitchFamily="34" charset="0"/>
              </a:rPr>
              <a:t>Pour information </a:t>
            </a:r>
            <a:r>
              <a:rPr lang="fr-FR" sz="1200" dirty="0" err="1">
                <a:solidFill>
                  <a:srgbClr val="6D6F7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HaD</a:t>
            </a:r>
            <a:r>
              <a:rPr lang="fr-FR" sz="1200" dirty="0">
                <a:solidFill>
                  <a:srgbClr val="6D6F7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FRANCE gère également l’HAD de Lozère (75 000 habitants) qui compte actuellement entre </a:t>
            </a:r>
            <a:r>
              <a:rPr lang="fr-FR" sz="1200" b="1" dirty="0">
                <a:solidFill>
                  <a:srgbClr val="6E378C"/>
                </a:solidFill>
                <a:latin typeface="Verdana" pitchFamily="34" charset="0"/>
                <a:ea typeface="Verdana" pitchFamily="34" charset="0"/>
              </a:rPr>
              <a:t>35 et 40 </a:t>
            </a:r>
            <a:r>
              <a:rPr lang="fr-FR" sz="1200" dirty="0">
                <a:solidFill>
                  <a:srgbClr val="FF0066"/>
                </a:solidFill>
                <a:latin typeface="Verdana" pitchFamily="34" charset="0"/>
                <a:ea typeface="Verdana" pitchFamily="34" charset="0"/>
              </a:rPr>
              <a:t>patients/jours </a:t>
            </a:r>
            <a:r>
              <a:rPr lang="fr-FR" sz="1200" dirty="0">
                <a:solidFill>
                  <a:srgbClr val="6D6F7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soit un ratio de plus de </a:t>
            </a:r>
            <a:r>
              <a:rPr lang="fr-FR" sz="1200" b="1" dirty="0">
                <a:solidFill>
                  <a:srgbClr val="6E378C"/>
                </a:solidFill>
                <a:latin typeface="Verdana" pitchFamily="34" charset="0"/>
                <a:ea typeface="Verdana" pitchFamily="34" charset="0"/>
              </a:rPr>
              <a:t>50</a:t>
            </a:r>
            <a:r>
              <a:rPr lang="fr-FR" sz="1200" dirty="0">
                <a:solidFill>
                  <a:srgbClr val="6D6F7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fr-FR" sz="1200" dirty="0">
                <a:solidFill>
                  <a:srgbClr val="FF0066"/>
                </a:solidFill>
                <a:latin typeface="Verdana" pitchFamily="34" charset="0"/>
                <a:ea typeface="Verdana" pitchFamily="34" charset="0"/>
              </a:rPr>
              <a:t>patients/j/100000 habitants</a:t>
            </a:r>
          </a:p>
        </p:txBody>
      </p:sp>
    </p:spTree>
    <p:extLst>
      <p:ext uri="{BB962C8B-B14F-4D97-AF65-F5344CB8AC3E}">
        <p14:creationId xmlns:p14="http://schemas.microsoft.com/office/powerpoint/2010/main" val="1835333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 txBox="1">
            <a:spLocks/>
          </p:cNvSpPr>
          <p:nvPr/>
        </p:nvSpPr>
        <p:spPr>
          <a:xfrm>
            <a:off x="251520" y="191909"/>
            <a:ext cx="8244408" cy="767095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FR" sz="2400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Notre équipe</a:t>
            </a:r>
            <a:br>
              <a:rPr lang="fr-FR" sz="2400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endParaRPr lang="fr-FR" sz="2400" dirty="0">
              <a:solidFill>
                <a:schemeClr val="bg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grpSp>
        <p:nvGrpSpPr>
          <p:cNvPr id="4" name="Groupe 3"/>
          <p:cNvGrpSpPr/>
          <p:nvPr/>
        </p:nvGrpSpPr>
        <p:grpSpPr>
          <a:xfrm>
            <a:off x="392969" y="3254609"/>
            <a:ext cx="4172698" cy="796943"/>
            <a:chOff x="1191490" y="2740585"/>
            <a:chExt cx="4498948" cy="796943"/>
          </a:xfrm>
        </p:grpSpPr>
        <p:sp>
          <p:nvSpPr>
            <p:cNvPr id="5" name="ZoneTexte 4"/>
            <p:cNvSpPr txBox="1"/>
            <p:nvPr/>
          </p:nvSpPr>
          <p:spPr>
            <a:xfrm>
              <a:off x="1930401" y="2974617"/>
              <a:ext cx="3760037" cy="56291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14000"/>
                </a:lnSpc>
              </a:pPr>
              <a:r>
                <a:rPr lang="fr-FR" sz="1600" b="1" dirty="0">
                  <a:solidFill>
                    <a:srgbClr val="6E378C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1</a:t>
              </a:r>
              <a:r>
                <a:rPr lang="fr-FR" sz="1200" b="1" dirty="0">
                  <a:solidFill>
                    <a:srgbClr val="6E378C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 responsable d’établissement </a:t>
              </a:r>
              <a:r>
                <a:rPr lang="fr-FR" sz="1200" dirty="0">
                  <a:solidFill>
                    <a:srgbClr val="6D6F7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qui dirige l’équipe </a:t>
              </a:r>
              <a:r>
                <a:rPr lang="fr-FR" sz="1200" dirty="0">
                  <a:solidFill>
                    <a:srgbClr val="FF0066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1 ETP</a:t>
              </a:r>
            </a:p>
          </p:txBody>
        </p:sp>
        <p:pic>
          <p:nvPicPr>
            <p:cNvPr id="6" name="Image 5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0263" t="19724" r="21555" b="19077"/>
            <a:stretch/>
          </p:blipFill>
          <p:spPr>
            <a:xfrm>
              <a:off x="1191490" y="2740585"/>
              <a:ext cx="628073" cy="660640"/>
            </a:xfrm>
            <a:prstGeom prst="rect">
              <a:avLst/>
            </a:prstGeom>
          </p:spPr>
        </p:pic>
      </p:grpSp>
      <p:grpSp>
        <p:nvGrpSpPr>
          <p:cNvPr id="7" name="Groupe 6"/>
          <p:cNvGrpSpPr/>
          <p:nvPr/>
        </p:nvGrpSpPr>
        <p:grpSpPr>
          <a:xfrm>
            <a:off x="4565667" y="3192638"/>
            <a:ext cx="4770276" cy="1361288"/>
            <a:chOff x="251520" y="3602215"/>
            <a:chExt cx="4770276" cy="1361288"/>
          </a:xfrm>
        </p:grpSpPr>
        <p:sp>
          <p:nvSpPr>
            <p:cNvPr id="8" name="ZoneTexte 7"/>
            <p:cNvSpPr txBox="1"/>
            <p:nvPr/>
          </p:nvSpPr>
          <p:spPr>
            <a:xfrm>
              <a:off x="936847" y="3769073"/>
              <a:ext cx="4084949" cy="11944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14000"/>
                </a:lnSpc>
              </a:pPr>
              <a:r>
                <a:rPr lang="fr-FR" sz="1600" b="1" dirty="0">
                  <a:solidFill>
                    <a:srgbClr val="6E378C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1</a:t>
              </a:r>
              <a:r>
                <a:rPr lang="fr-FR" sz="1400" b="1" dirty="0">
                  <a:solidFill>
                    <a:srgbClr val="6E378C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 </a:t>
              </a:r>
              <a:r>
                <a:rPr lang="fr-FR" sz="1200" b="1" dirty="0">
                  <a:solidFill>
                    <a:srgbClr val="6E378C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médecin coordonnateur </a:t>
              </a:r>
              <a:r>
                <a:rPr lang="fr-FR" sz="1200" dirty="0">
                  <a:solidFill>
                    <a:srgbClr val="6D6F7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qui est garant du respect des soins prescrits, c’est le </a:t>
              </a:r>
              <a:r>
                <a:rPr lang="fr-FR" sz="1200" dirty="0">
                  <a:solidFill>
                    <a:srgbClr val="FF0066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référent médical de </a:t>
              </a:r>
              <a:r>
                <a:rPr lang="fr-FR" sz="1200" dirty="0" err="1">
                  <a:solidFill>
                    <a:srgbClr val="FF0066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l’HaD</a:t>
              </a:r>
              <a:r>
                <a:rPr lang="fr-FR" sz="1200" dirty="0">
                  <a:solidFill>
                    <a:srgbClr val="FF0066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 0,6 ETP, et 4 autres médecins des autres établissements, </a:t>
              </a:r>
              <a:r>
                <a:rPr lang="fr-FR" sz="1200" dirty="0" err="1">
                  <a:solidFill>
                    <a:srgbClr val="FF0066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HaD</a:t>
              </a:r>
              <a:r>
                <a:rPr lang="fr-FR" sz="1200" dirty="0">
                  <a:solidFill>
                    <a:srgbClr val="FF0066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 France offrant une couverture médicale 24h/24</a:t>
              </a:r>
            </a:p>
          </p:txBody>
        </p:sp>
        <p:pic>
          <p:nvPicPr>
            <p:cNvPr id="9" name="Image 8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520" y="3602215"/>
              <a:ext cx="457777" cy="856936"/>
            </a:xfrm>
            <a:prstGeom prst="rect">
              <a:avLst/>
            </a:prstGeom>
          </p:spPr>
        </p:pic>
      </p:grpSp>
      <p:grpSp>
        <p:nvGrpSpPr>
          <p:cNvPr id="18" name="Groupe 17">
            <a:extLst>
              <a:ext uri="{FF2B5EF4-FFF2-40B4-BE49-F238E27FC236}">
                <a16:creationId xmlns:a16="http://schemas.microsoft.com/office/drawing/2014/main" id="{6C787442-8792-4C58-A334-1CB1D9FB7391}"/>
              </a:ext>
            </a:extLst>
          </p:cNvPr>
          <p:cNvGrpSpPr/>
          <p:nvPr/>
        </p:nvGrpSpPr>
        <p:grpSpPr>
          <a:xfrm>
            <a:off x="4602612" y="4669212"/>
            <a:ext cx="4341396" cy="983924"/>
            <a:chOff x="4604020" y="2759126"/>
            <a:chExt cx="4341396" cy="983924"/>
          </a:xfrm>
        </p:grpSpPr>
        <p:sp>
          <p:nvSpPr>
            <p:cNvPr id="19" name="ZoneTexte 18">
              <a:extLst>
                <a:ext uri="{FF2B5EF4-FFF2-40B4-BE49-F238E27FC236}">
                  <a16:creationId xmlns:a16="http://schemas.microsoft.com/office/drawing/2014/main" id="{6A2270A3-5A21-458D-93B3-901736E4494A}"/>
                </a:ext>
              </a:extLst>
            </p:cNvPr>
            <p:cNvSpPr txBox="1"/>
            <p:nvPr/>
          </p:nvSpPr>
          <p:spPr>
            <a:xfrm>
              <a:off x="5278580" y="2759126"/>
              <a:ext cx="3666836" cy="98392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14000"/>
                </a:lnSpc>
              </a:pPr>
              <a:r>
                <a:rPr lang="fr-FR" sz="1600" b="1" dirty="0">
                  <a:solidFill>
                    <a:srgbClr val="6E378C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1</a:t>
              </a:r>
              <a:r>
                <a:rPr lang="fr-FR" sz="1200" b="1" dirty="0">
                  <a:solidFill>
                    <a:srgbClr val="6E378C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 assistante sociale </a:t>
              </a:r>
              <a:r>
                <a:rPr lang="fr-FR" sz="1200" dirty="0">
                  <a:solidFill>
                    <a:srgbClr val="6D6F7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qui évalue les besoins sociaux et sollicite les moyens humains ou financiers pour faciliter la prise en charge </a:t>
              </a:r>
            </a:p>
            <a:p>
              <a:pPr>
                <a:lnSpc>
                  <a:spcPct val="114000"/>
                </a:lnSpc>
              </a:pPr>
              <a:r>
                <a:rPr lang="fr-FR" sz="1200" dirty="0">
                  <a:solidFill>
                    <a:srgbClr val="FF0066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1 ETP</a:t>
              </a:r>
            </a:p>
          </p:txBody>
        </p:sp>
        <p:pic>
          <p:nvPicPr>
            <p:cNvPr id="20" name="Image 19">
              <a:extLst>
                <a:ext uri="{FF2B5EF4-FFF2-40B4-BE49-F238E27FC236}">
                  <a16:creationId xmlns:a16="http://schemas.microsoft.com/office/drawing/2014/main" id="{1E885FDC-C5D2-4512-A9D5-0378975EDF5D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4513" t="15449" r="11625"/>
            <a:stretch/>
          </p:blipFill>
          <p:spPr>
            <a:xfrm>
              <a:off x="4604020" y="2815880"/>
              <a:ext cx="637924" cy="664987"/>
            </a:xfrm>
            <a:prstGeom prst="rect">
              <a:avLst/>
            </a:prstGeom>
          </p:spPr>
        </p:pic>
      </p:grpSp>
      <p:sp>
        <p:nvSpPr>
          <p:cNvPr id="22" name="ZoneTexte 21">
            <a:extLst>
              <a:ext uri="{FF2B5EF4-FFF2-40B4-BE49-F238E27FC236}">
                <a16:creationId xmlns:a16="http://schemas.microsoft.com/office/drawing/2014/main" id="{D2CB7E5E-E5EA-403A-A3B8-9CE3C1264D24}"/>
              </a:ext>
            </a:extLst>
          </p:cNvPr>
          <p:cNvSpPr txBox="1"/>
          <p:nvPr/>
        </p:nvSpPr>
        <p:spPr>
          <a:xfrm>
            <a:off x="926080" y="4693501"/>
            <a:ext cx="3666836" cy="5629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4000"/>
              </a:lnSpc>
            </a:pPr>
            <a:r>
              <a:rPr lang="fr-FR" sz="1600" b="1" dirty="0">
                <a:solidFill>
                  <a:srgbClr val="6E378C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</a:t>
            </a:r>
            <a:r>
              <a:rPr lang="fr-FR" sz="1200" b="1" dirty="0">
                <a:solidFill>
                  <a:srgbClr val="6E378C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cadre IDE </a:t>
            </a:r>
            <a:r>
              <a:rPr lang="fr-FR" sz="1200" dirty="0">
                <a:solidFill>
                  <a:srgbClr val="6D6F7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qui manage les équipes soignantes </a:t>
            </a:r>
            <a:r>
              <a:rPr lang="fr-FR" sz="1200" dirty="0">
                <a:solidFill>
                  <a:srgbClr val="FF0066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 ETP</a:t>
            </a:r>
          </a:p>
        </p:txBody>
      </p:sp>
      <p:pic>
        <p:nvPicPr>
          <p:cNvPr id="25" name="Image 24">
            <a:extLst>
              <a:ext uri="{FF2B5EF4-FFF2-40B4-BE49-F238E27FC236}">
                <a16:creationId xmlns:a16="http://schemas.microsoft.com/office/drawing/2014/main" id="{33C51710-AAD3-46FB-AA56-E654C86DB6A0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14436" t="9649" r="24859" b="7665"/>
          <a:stretch/>
        </p:blipFill>
        <p:spPr>
          <a:xfrm>
            <a:off x="289455" y="4506543"/>
            <a:ext cx="588994" cy="1124220"/>
          </a:xfrm>
          <a:prstGeom prst="rect">
            <a:avLst/>
          </a:prstGeom>
        </p:spPr>
      </p:pic>
      <p:grpSp>
        <p:nvGrpSpPr>
          <p:cNvPr id="21" name="Groupe 20">
            <a:extLst>
              <a:ext uri="{FF2B5EF4-FFF2-40B4-BE49-F238E27FC236}">
                <a16:creationId xmlns:a16="http://schemas.microsoft.com/office/drawing/2014/main" id="{E3C21C20-5D83-DDE4-F0F1-770B4091428E}"/>
              </a:ext>
            </a:extLst>
          </p:cNvPr>
          <p:cNvGrpSpPr/>
          <p:nvPr/>
        </p:nvGrpSpPr>
        <p:grpSpPr>
          <a:xfrm>
            <a:off x="620975" y="1831589"/>
            <a:ext cx="7217626" cy="1345170"/>
            <a:chOff x="620975" y="1811425"/>
            <a:chExt cx="7217626" cy="1345170"/>
          </a:xfrm>
        </p:grpSpPr>
        <p:grpSp>
          <p:nvGrpSpPr>
            <p:cNvPr id="23" name="Groupe 22">
              <a:extLst>
                <a:ext uri="{FF2B5EF4-FFF2-40B4-BE49-F238E27FC236}">
                  <a16:creationId xmlns:a16="http://schemas.microsoft.com/office/drawing/2014/main" id="{C7B795E4-FFB0-72BE-B7D5-6C0CC0CF8DF9}"/>
                </a:ext>
              </a:extLst>
            </p:cNvPr>
            <p:cNvGrpSpPr/>
            <p:nvPr/>
          </p:nvGrpSpPr>
          <p:grpSpPr>
            <a:xfrm>
              <a:off x="877454" y="1821871"/>
              <a:ext cx="6961147" cy="1334724"/>
              <a:chOff x="877454" y="1504442"/>
              <a:chExt cx="6961147" cy="1334724"/>
            </a:xfrm>
          </p:grpSpPr>
          <p:sp>
            <p:nvSpPr>
              <p:cNvPr id="26" name="ZoneTexte 25">
                <a:extLst>
                  <a:ext uri="{FF2B5EF4-FFF2-40B4-BE49-F238E27FC236}">
                    <a16:creationId xmlns:a16="http://schemas.microsoft.com/office/drawing/2014/main" id="{5BF545AD-CE70-D189-6F96-6810F37AE14B}"/>
                  </a:ext>
                </a:extLst>
              </p:cNvPr>
              <p:cNvSpPr txBox="1"/>
              <p:nvPr/>
            </p:nvSpPr>
            <p:spPr>
              <a:xfrm>
                <a:off x="2007363" y="1504442"/>
                <a:ext cx="5831238" cy="133472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14000"/>
                  </a:lnSpc>
                </a:pPr>
                <a:r>
                  <a:rPr lang="fr-FR" sz="1200" b="1" dirty="0">
                    <a:solidFill>
                      <a:srgbClr val="FF0066"/>
                    </a:solidFill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Un triple objectif :</a:t>
                </a:r>
              </a:p>
              <a:p>
                <a:pPr>
                  <a:lnSpc>
                    <a:spcPct val="114000"/>
                  </a:lnSpc>
                </a:pPr>
                <a:endParaRPr lang="fr-FR" sz="1200" dirty="0">
                  <a:solidFill>
                    <a:srgbClr val="6D6F7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endParaRPr>
              </a:p>
              <a:p>
                <a:pPr marL="628650" lvl="1" indent="-171450">
                  <a:lnSpc>
                    <a:spcPct val="114000"/>
                  </a:lnSpc>
                  <a:spcBef>
                    <a:spcPts val="0"/>
                  </a:spcBef>
                  <a:buClr>
                    <a:srgbClr val="FF0066"/>
                  </a:buClr>
                  <a:buFont typeface="Wingdings" panose="05000000000000000000" pitchFamily="2" charset="2"/>
                  <a:buChar char="§"/>
                </a:pPr>
                <a:r>
                  <a:rPr lang="fr-FR" sz="1200" dirty="0">
                    <a:solidFill>
                      <a:srgbClr val="6D6F71"/>
                    </a:solidFill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Constituer une équipe pluridisciplinaire autour de chaque patient</a:t>
                </a:r>
              </a:p>
              <a:p>
                <a:pPr marL="628650" lvl="1" indent="-171450">
                  <a:lnSpc>
                    <a:spcPct val="114000"/>
                  </a:lnSpc>
                  <a:spcBef>
                    <a:spcPts val="0"/>
                  </a:spcBef>
                  <a:buClr>
                    <a:srgbClr val="FF0066"/>
                  </a:buClr>
                  <a:buFont typeface="Wingdings" panose="05000000000000000000" pitchFamily="2" charset="2"/>
                  <a:buChar char="§"/>
                </a:pPr>
                <a:r>
                  <a:rPr lang="fr-FR" sz="1200" dirty="0">
                    <a:solidFill>
                      <a:srgbClr val="6D6F71"/>
                    </a:solidFill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Dans la continuité de l’avant et de l’après du séjour en HAD</a:t>
                </a:r>
              </a:p>
              <a:p>
                <a:pPr marL="628650" lvl="1" indent="-171450">
                  <a:lnSpc>
                    <a:spcPct val="114000"/>
                  </a:lnSpc>
                  <a:spcBef>
                    <a:spcPts val="0"/>
                  </a:spcBef>
                  <a:buClr>
                    <a:srgbClr val="FF0066"/>
                  </a:buClr>
                  <a:buFont typeface="Wingdings" panose="05000000000000000000" pitchFamily="2" charset="2"/>
                  <a:buChar char="§"/>
                </a:pPr>
                <a:r>
                  <a:rPr lang="fr-FR" sz="1200" dirty="0">
                    <a:solidFill>
                      <a:srgbClr val="6D6F71"/>
                    </a:solidFill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En collaboration avec les intervenants libéraux</a:t>
                </a:r>
              </a:p>
              <a:p>
                <a:pPr>
                  <a:lnSpc>
                    <a:spcPct val="114000"/>
                  </a:lnSpc>
                </a:pPr>
                <a:endParaRPr lang="fr-FR" sz="1200" dirty="0">
                  <a:solidFill>
                    <a:srgbClr val="6D6F7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endParaRPr>
              </a:p>
            </p:txBody>
          </p:sp>
          <p:pic>
            <p:nvPicPr>
              <p:cNvPr id="27" name="Image 26">
                <a:extLst>
                  <a:ext uri="{FF2B5EF4-FFF2-40B4-BE49-F238E27FC236}">
                    <a16:creationId xmlns:a16="http://schemas.microsoft.com/office/drawing/2014/main" id="{9247155B-004B-DA1B-B939-84EE1E154F61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23117" t="17382" r="24940" b="21055"/>
              <a:stretch/>
            </p:blipFill>
            <p:spPr>
              <a:xfrm>
                <a:off x="877454" y="1568927"/>
                <a:ext cx="1052946" cy="886692"/>
              </a:xfrm>
              <a:prstGeom prst="rect">
                <a:avLst/>
              </a:prstGeom>
            </p:spPr>
          </p:pic>
        </p:grpSp>
        <p:sp>
          <p:nvSpPr>
            <p:cNvPr id="24" name="ZoneTexte 23">
              <a:extLst>
                <a:ext uri="{FF2B5EF4-FFF2-40B4-BE49-F238E27FC236}">
                  <a16:creationId xmlns:a16="http://schemas.microsoft.com/office/drawing/2014/main" id="{9C84749E-5877-1C7D-9FDE-49AA8E976300}"/>
                </a:ext>
              </a:extLst>
            </p:cNvPr>
            <p:cNvSpPr txBox="1"/>
            <p:nvPr/>
          </p:nvSpPr>
          <p:spPr>
            <a:xfrm>
              <a:off x="620975" y="1811425"/>
              <a:ext cx="7200900" cy="1310054"/>
            </a:xfrm>
            <a:prstGeom prst="rect">
              <a:avLst/>
            </a:prstGeom>
            <a:noFill/>
            <a:ln>
              <a:solidFill>
                <a:srgbClr val="FF0066"/>
              </a:solidFill>
              <a:prstDash val="sysDot"/>
            </a:ln>
          </p:spPr>
          <p:txBody>
            <a:bodyPr wrap="square" rtlCol="0">
              <a:spAutoFit/>
            </a:bodyPr>
            <a:lstStyle/>
            <a:p>
              <a:endParaRPr lang="fr-FR" dirty="0"/>
            </a:p>
          </p:txBody>
        </p:sp>
      </p:grpSp>
      <p:grpSp>
        <p:nvGrpSpPr>
          <p:cNvPr id="28" name="Groupe 27">
            <a:extLst>
              <a:ext uri="{FF2B5EF4-FFF2-40B4-BE49-F238E27FC236}">
                <a16:creationId xmlns:a16="http://schemas.microsoft.com/office/drawing/2014/main" id="{84C717D7-B3A3-4181-ADD2-2BF5482D7094}"/>
              </a:ext>
            </a:extLst>
          </p:cNvPr>
          <p:cNvGrpSpPr/>
          <p:nvPr/>
        </p:nvGrpSpPr>
        <p:grpSpPr>
          <a:xfrm>
            <a:off x="392969" y="5698985"/>
            <a:ext cx="4299218" cy="881863"/>
            <a:chOff x="4646198" y="4250995"/>
            <a:chExt cx="4299218" cy="881863"/>
          </a:xfrm>
        </p:grpSpPr>
        <p:sp>
          <p:nvSpPr>
            <p:cNvPr id="29" name="ZoneTexte 28">
              <a:extLst>
                <a:ext uri="{FF2B5EF4-FFF2-40B4-BE49-F238E27FC236}">
                  <a16:creationId xmlns:a16="http://schemas.microsoft.com/office/drawing/2014/main" id="{0B8C3DD0-845E-697A-A5A0-EF11A620A989}"/>
                </a:ext>
              </a:extLst>
            </p:cNvPr>
            <p:cNvSpPr txBox="1"/>
            <p:nvPr/>
          </p:nvSpPr>
          <p:spPr>
            <a:xfrm>
              <a:off x="5278580" y="4359441"/>
              <a:ext cx="3666836" cy="77341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14000"/>
                </a:lnSpc>
              </a:pPr>
              <a:r>
                <a:rPr lang="fr-FR" sz="1600" b="1" dirty="0">
                  <a:solidFill>
                    <a:srgbClr val="6E378C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1</a:t>
              </a:r>
              <a:r>
                <a:rPr lang="fr-FR" sz="1200" b="1" dirty="0">
                  <a:solidFill>
                    <a:srgbClr val="6E378C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 psychologue </a:t>
              </a:r>
              <a:r>
                <a:rPr lang="fr-FR" sz="1200" dirty="0">
                  <a:solidFill>
                    <a:srgbClr val="6D6F7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qui peut intervenir à la demande du patient ou de son entourage </a:t>
              </a:r>
              <a:r>
                <a:rPr lang="fr-FR" sz="1200" dirty="0">
                  <a:solidFill>
                    <a:srgbClr val="FF0066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0,4 ETP</a:t>
              </a:r>
            </a:p>
          </p:txBody>
        </p:sp>
        <p:pic>
          <p:nvPicPr>
            <p:cNvPr id="30" name="Image 29">
              <a:extLst>
                <a:ext uri="{FF2B5EF4-FFF2-40B4-BE49-F238E27FC236}">
                  <a16:creationId xmlns:a16="http://schemas.microsoft.com/office/drawing/2014/main" id="{BF82A086-D68F-071E-437B-6BA168D9E326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646198" y="4250995"/>
              <a:ext cx="595746" cy="59574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4401670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 txBox="1">
            <a:spLocks/>
          </p:cNvSpPr>
          <p:nvPr/>
        </p:nvSpPr>
        <p:spPr>
          <a:xfrm>
            <a:off x="251520" y="191909"/>
            <a:ext cx="8244408" cy="767095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FR" sz="2400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Notre équipe (2)</a:t>
            </a:r>
            <a:br>
              <a:rPr lang="fr-FR" sz="2400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endParaRPr lang="fr-FR" sz="2400" dirty="0">
              <a:solidFill>
                <a:schemeClr val="bg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grpSp>
        <p:nvGrpSpPr>
          <p:cNvPr id="3" name="Groupe 2"/>
          <p:cNvGrpSpPr/>
          <p:nvPr/>
        </p:nvGrpSpPr>
        <p:grpSpPr>
          <a:xfrm>
            <a:off x="251520" y="4900519"/>
            <a:ext cx="4438073" cy="1825949"/>
            <a:chOff x="531397" y="3113069"/>
            <a:chExt cx="4438073" cy="1825949"/>
          </a:xfrm>
        </p:grpSpPr>
        <p:sp>
          <p:nvSpPr>
            <p:cNvPr id="4" name="ZoneTexte 3"/>
            <p:cNvSpPr txBox="1"/>
            <p:nvPr/>
          </p:nvSpPr>
          <p:spPr>
            <a:xfrm>
              <a:off x="1302634" y="3113069"/>
              <a:ext cx="3666836" cy="182594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14000"/>
                </a:lnSpc>
              </a:pPr>
              <a:r>
                <a:rPr lang="fr-FR" sz="1600" b="1" dirty="0">
                  <a:solidFill>
                    <a:srgbClr val="6E378C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8</a:t>
              </a:r>
              <a:r>
                <a:rPr lang="fr-FR" sz="1200" b="1" dirty="0">
                  <a:solidFill>
                    <a:srgbClr val="6E378C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 aides soignantes </a:t>
              </a:r>
              <a:r>
                <a:rPr lang="fr-FR" sz="1200" dirty="0">
                  <a:solidFill>
                    <a:srgbClr val="6D6F7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salariées dédiées au territoire de l’Yonne en charge des soins de </a:t>
              </a:r>
              <a:r>
                <a:rPr lang="fr-FR" sz="1200" dirty="0">
                  <a:solidFill>
                    <a:srgbClr val="FF0066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nursing et d’hygiène. Dans la Nièvre des conventions de partenariats permettent la réalisation de ces soins par les </a:t>
              </a:r>
              <a:r>
                <a:rPr lang="fr-FR" sz="1200" dirty="0">
                  <a:solidFill>
                    <a:srgbClr val="777877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SSIAD mais volonté de recruter de AS sur ce territoire </a:t>
              </a:r>
            </a:p>
            <a:p>
              <a:pPr>
                <a:lnSpc>
                  <a:spcPct val="114000"/>
                </a:lnSpc>
              </a:pPr>
              <a:r>
                <a:rPr lang="fr-FR" sz="1200" dirty="0">
                  <a:solidFill>
                    <a:srgbClr val="FF0066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8 ETP  </a:t>
              </a:r>
            </a:p>
            <a:p>
              <a:pPr>
                <a:lnSpc>
                  <a:spcPct val="114000"/>
                </a:lnSpc>
              </a:pPr>
              <a:endParaRPr lang="fr-FR" sz="1200" dirty="0">
                <a:solidFill>
                  <a:srgbClr val="6D6F7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pic>
          <p:nvPicPr>
            <p:cNvPr id="5" name="Image 4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0694" t="16707" r="20263" b="22525"/>
            <a:stretch/>
          </p:blipFill>
          <p:spPr>
            <a:xfrm>
              <a:off x="531397" y="3113483"/>
              <a:ext cx="595438" cy="612822"/>
            </a:xfrm>
            <a:prstGeom prst="rect">
              <a:avLst/>
            </a:prstGeom>
          </p:spPr>
        </p:pic>
      </p:grpSp>
      <p:sp>
        <p:nvSpPr>
          <p:cNvPr id="20" name="ZoneTexte 19">
            <a:extLst>
              <a:ext uri="{FF2B5EF4-FFF2-40B4-BE49-F238E27FC236}">
                <a16:creationId xmlns:a16="http://schemas.microsoft.com/office/drawing/2014/main" id="{C2A3D4B6-74E9-460F-8822-3F72B11B8480}"/>
              </a:ext>
            </a:extLst>
          </p:cNvPr>
          <p:cNvSpPr txBox="1"/>
          <p:nvPr/>
        </p:nvSpPr>
        <p:spPr>
          <a:xfrm>
            <a:off x="4922982" y="3341007"/>
            <a:ext cx="4011058" cy="21903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4000"/>
              </a:lnSpc>
            </a:pPr>
            <a:r>
              <a:rPr lang="fr-FR" sz="1600" b="1" dirty="0">
                <a:solidFill>
                  <a:srgbClr val="6E378C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6</a:t>
            </a:r>
            <a:r>
              <a:rPr lang="fr-FR" sz="1200" b="1" dirty="0">
                <a:solidFill>
                  <a:srgbClr val="6E378C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infirmières coordinatrices </a:t>
            </a:r>
            <a:r>
              <a:rPr lang="fr-FR" sz="1200" dirty="0">
                <a:solidFill>
                  <a:srgbClr val="6D6F7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qui sont des : </a:t>
            </a:r>
          </a:p>
          <a:p>
            <a:pPr>
              <a:lnSpc>
                <a:spcPct val="114000"/>
              </a:lnSpc>
            </a:pPr>
            <a:endParaRPr lang="fr-FR" sz="1200" dirty="0">
              <a:solidFill>
                <a:srgbClr val="6D6F7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628650" lvl="1" indent="-171450">
              <a:lnSpc>
                <a:spcPct val="114000"/>
              </a:lnSpc>
              <a:spcBef>
                <a:spcPts val="0"/>
              </a:spcBef>
              <a:buClr>
                <a:srgbClr val="FF0066"/>
              </a:buClr>
              <a:buFont typeface="Wingdings" panose="05000000000000000000" pitchFamily="2" charset="2"/>
              <a:buChar char="§"/>
            </a:pPr>
            <a:r>
              <a:rPr lang="fr-FR" sz="1200" dirty="0">
                <a:solidFill>
                  <a:srgbClr val="6D6F7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Interlocutrices au quotidien des patients et de leurs familles</a:t>
            </a:r>
          </a:p>
          <a:p>
            <a:pPr marL="628650" lvl="1" indent="-171450">
              <a:lnSpc>
                <a:spcPct val="114000"/>
              </a:lnSpc>
              <a:spcBef>
                <a:spcPts val="0"/>
              </a:spcBef>
              <a:buClr>
                <a:srgbClr val="FF0066"/>
              </a:buClr>
              <a:buFont typeface="Wingdings" panose="05000000000000000000" pitchFamily="2" charset="2"/>
              <a:buChar char="§"/>
            </a:pPr>
            <a:r>
              <a:rPr lang="fr-FR" sz="1200" dirty="0">
                <a:solidFill>
                  <a:srgbClr val="6D6F7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Interfaces des professionnels intervenant au domicile </a:t>
            </a:r>
          </a:p>
          <a:p>
            <a:pPr marL="628650" lvl="1" indent="-171450">
              <a:lnSpc>
                <a:spcPct val="114000"/>
              </a:lnSpc>
              <a:spcBef>
                <a:spcPts val="0"/>
              </a:spcBef>
              <a:spcAft>
                <a:spcPts val="1200"/>
              </a:spcAft>
              <a:buClr>
                <a:srgbClr val="FF0066"/>
              </a:buClr>
              <a:buFont typeface="Wingdings" panose="05000000000000000000" pitchFamily="2" charset="2"/>
              <a:buChar char="§"/>
            </a:pPr>
            <a:r>
              <a:rPr lang="fr-FR" sz="1200" dirty="0">
                <a:solidFill>
                  <a:srgbClr val="6D6F7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Garantes de la qualité des soins et du suivi des projets de soins</a:t>
            </a:r>
          </a:p>
          <a:p>
            <a:pPr>
              <a:lnSpc>
                <a:spcPct val="114000"/>
              </a:lnSpc>
            </a:pPr>
            <a:r>
              <a:rPr lang="fr-FR" sz="1200" dirty="0">
                <a:solidFill>
                  <a:srgbClr val="6D6F7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</a:t>
            </a:r>
            <a:r>
              <a:rPr lang="fr-FR" sz="1200" dirty="0">
                <a:solidFill>
                  <a:srgbClr val="FF0066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6 ETP</a:t>
            </a:r>
          </a:p>
        </p:txBody>
      </p:sp>
      <p:grpSp>
        <p:nvGrpSpPr>
          <p:cNvPr id="21" name="Groupe 20">
            <a:extLst>
              <a:ext uri="{FF2B5EF4-FFF2-40B4-BE49-F238E27FC236}">
                <a16:creationId xmlns:a16="http://schemas.microsoft.com/office/drawing/2014/main" id="{24A5C7BE-8083-4D26-82C2-EC565D28AB87}"/>
              </a:ext>
            </a:extLst>
          </p:cNvPr>
          <p:cNvGrpSpPr/>
          <p:nvPr/>
        </p:nvGrpSpPr>
        <p:grpSpPr>
          <a:xfrm>
            <a:off x="251520" y="3341007"/>
            <a:ext cx="4444854" cy="948417"/>
            <a:chOff x="173328" y="3955150"/>
            <a:chExt cx="4444854" cy="948417"/>
          </a:xfrm>
        </p:grpSpPr>
        <p:sp>
          <p:nvSpPr>
            <p:cNvPr id="22" name="ZoneTexte 21">
              <a:extLst>
                <a:ext uri="{FF2B5EF4-FFF2-40B4-BE49-F238E27FC236}">
                  <a16:creationId xmlns:a16="http://schemas.microsoft.com/office/drawing/2014/main" id="{21F2773A-3D5C-462A-969B-3D01EAAC44A7}"/>
                </a:ext>
              </a:extLst>
            </p:cNvPr>
            <p:cNvSpPr txBox="1"/>
            <p:nvPr/>
          </p:nvSpPr>
          <p:spPr>
            <a:xfrm>
              <a:off x="936847" y="3955150"/>
              <a:ext cx="3681335" cy="91371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14000"/>
                </a:lnSpc>
                <a:spcBef>
                  <a:spcPts val="0"/>
                </a:spcBef>
                <a:spcAft>
                  <a:spcPts val="1200"/>
                </a:spcAft>
                <a:buClr>
                  <a:srgbClr val="FF0066"/>
                </a:buClr>
              </a:pPr>
              <a:r>
                <a:rPr lang="fr-FR" sz="1200" b="1" dirty="0">
                  <a:solidFill>
                    <a:srgbClr val="6E378C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2 infirmières de liaison </a:t>
              </a:r>
              <a:r>
                <a:rPr lang="fr-FR" sz="1200" dirty="0">
                  <a:solidFill>
                    <a:srgbClr val="6D6F7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en charge de l’évaluation des demandes et des relations avec les services hospitaliers prescripteurs qui </a:t>
              </a:r>
              <a:r>
                <a:rPr lang="fr-FR" sz="1200" dirty="0">
                  <a:solidFill>
                    <a:srgbClr val="FF0066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se déplace pour faire les EMS. 2 ETP</a:t>
              </a:r>
            </a:p>
          </p:txBody>
        </p:sp>
        <p:pic>
          <p:nvPicPr>
            <p:cNvPr id="23" name="Image 22">
              <a:extLst>
                <a:ext uri="{FF2B5EF4-FFF2-40B4-BE49-F238E27FC236}">
                  <a16:creationId xmlns:a16="http://schemas.microsoft.com/office/drawing/2014/main" id="{3121388B-E0C8-4A55-8A8B-25D3D14D3D4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298" t="18084" r="30608" b="28588"/>
            <a:stretch/>
          </p:blipFill>
          <p:spPr>
            <a:xfrm>
              <a:off x="173328" y="3989167"/>
              <a:ext cx="738910" cy="914400"/>
            </a:xfrm>
            <a:prstGeom prst="rect">
              <a:avLst/>
            </a:prstGeom>
          </p:spPr>
        </p:pic>
      </p:grpSp>
      <p:grpSp>
        <p:nvGrpSpPr>
          <p:cNvPr id="27" name="Groupe 26">
            <a:extLst>
              <a:ext uri="{FF2B5EF4-FFF2-40B4-BE49-F238E27FC236}">
                <a16:creationId xmlns:a16="http://schemas.microsoft.com/office/drawing/2014/main" id="{978324D3-1C6C-4256-789B-AD52D301BC7D}"/>
              </a:ext>
            </a:extLst>
          </p:cNvPr>
          <p:cNvGrpSpPr/>
          <p:nvPr/>
        </p:nvGrpSpPr>
        <p:grpSpPr>
          <a:xfrm>
            <a:off x="620975" y="1831589"/>
            <a:ext cx="7217626" cy="1345170"/>
            <a:chOff x="620975" y="1811425"/>
            <a:chExt cx="7217626" cy="1345170"/>
          </a:xfrm>
        </p:grpSpPr>
        <p:grpSp>
          <p:nvGrpSpPr>
            <p:cNvPr id="28" name="Groupe 27">
              <a:extLst>
                <a:ext uri="{FF2B5EF4-FFF2-40B4-BE49-F238E27FC236}">
                  <a16:creationId xmlns:a16="http://schemas.microsoft.com/office/drawing/2014/main" id="{7A4BBAE0-1741-3277-9E69-0B74FA14F5DF}"/>
                </a:ext>
              </a:extLst>
            </p:cNvPr>
            <p:cNvGrpSpPr/>
            <p:nvPr/>
          </p:nvGrpSpPr>
          <p:grpSpPr>
            <a:xfrm>
              <a:off x="877454" y="1821871"/>
              <a:ext cx="6961147" cy="1334724"/>
              <a:chOff x="877454" y="1504442"/>
              <a:chExt cx="6961147" cy="1334724"/>
            </a:xfrm>
          </p:grpSpPr>
          <p:sp>
            <p:nvSpPr>
              <p:cNvPr id="30" name="ZoneTexte 29">
                <a:extLst>
                  <a:ext uri="{FF2B5EF4-FFF2-40B4-BE49-F238E27FC236}">
                    <a16:creationId xmlns:a16="http://schemas.microsoft.com/office/drawing/2014/main" id="{DF02E068-6756-848B-985A-87C19115FFD1}"/>
                  </a:ext>
                </a:extLst>
              </p:cNvPr>
              <p:cNvSpPr txBox="1"/>
              <p:nvPr/>
            </p:nvSpPr>
            <p:spPr>
              <a:xfrm>
                <a:off x="2007363" y="1504442"/>
                <a:ext cx="5831238" cy="133472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14000"/>
                  </a:lnSpc>
                </a:pPr>
                <a:r>
                  <a:rPr lang="fr-FR" sz="1200" b="1" dirty="0">
                    <a:solidFill>
                      <a:srgbClr val="FF0066"/>
                    </a:solidFill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Un triple objectif :</a:t>
                </a:r>
              </a:p>
              <a:p>
                <a:pPr>
                  <a:lnSpc>
                    <a:spcPct val="114000"/>
                  </a:lnSpc>
                </a:pPr>
                <a:endParaRPr lang="fr-FR" sz="1200" dirty="0">
                  <a:solidFill>
                    <a:srgbClr val="6D6F7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endParaRPr>
              </a:p>
              <a:p>
                <a:pPr marL="628650" lvl="1" indent="-171450">
                  <a:lnSpc>
                    <a:spcPct val="114000"/>
                  </a:lnSpc>
                  <a:spcBef>
                    <a:spcPts val="0"/>
                  </a:spcBef>
                  <a:buClr>
                    <a:srgbClr val="FF0066"/>
                  </a:buClr>
                  <a:buFont typeface="Wingdings" panose="05000000000000000000" pitchFamily="2" charset="2"/>
                  <a:buChar char="§"/>
                </a:pPr>
                <a:r>
                  <a:rPr lang="fr-FR" sz="1200" dirty="0">
                    <a:solidFill>
                      <a:srgbClr val="6D6F71"/>
                    </a:solidFill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Constituer une équipe pluridisciplinaire autour de chaque patient</a:t>
                </a:r>
              </a:p>
              <a:p>
                <a:pPr marL="628650" lvl="1" indent="-171450">
                  <a:lnSpc>
                    <a:spcPct val="114000"/>
                  </a:lnSpc>
                  <a:spcBef>
                    <a:spcPts val="0"/>
                  </a:spcBef>
                  <a:buClr>
                    <a:srgbClr val="FF0066"/>
                  </a:buClr>
                  <a:buFont typeface="Wingdings" panose="05000000000000000000" pitchFamily="2" charset="2"/>
                  <a:buChar char="§"/>
                </a:pPr>
                <a:r>
                  <a:rPr lang="fr-FR" sz="1200" dirty="0">
                    <a:solidFill>
                      <a:srgbClr val="6D6F71"/>
                    </a:solidFill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Dans la continuité de l’avant et de l’après du séjour en HAD</a:t>
                </a:r>
              </a:p>
              <a:p>
                <a:pPr marL="628650" lvl="1" indent="-171450">
                  <a:lnSpc>
                    <a:spcPct val="114000"/>
                  </a:lnSpc>
                  <a:spcBef>
                    <a:spcPts val="0"/>
                  </a:spcBef>
                  <a:buClr>
                    <a:srgbClr val="FF0066"/>
                  </a:buClr>
                  <a:buFont typeface="Wingdings" panose="05000000000000000000" pitchFamily="2" charset="2"/>
                  <a:buChar char="§"/>
                </a:pPr>
                <a:r>
                  <a:rPr lang="fr-FR" sz="1200" dirty="0">
                    <a:solidFill>
                      <a:srgbClr val="6D6F71"/>
                    </a:solidFill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En collaboration avec les intervenants libéraux</a:t>
                </a:r>
              </a:p>
              <a:p>
                <a:pPr>
                  <a:lnSpc>
                    <a:spcPct val="114000"/>
                  </a:lnSpc>
                </a:pPr>
                <a:endParaRPr lang="fr-FR" sz="1200" dirty="0">
                  <a:solidFill>
                    <a:srgbClr val="6D6F7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endParaRPr>
              </a:p>
            </p:txBody>
          </p:sp>
          <p:pic>
            <p:nvPicPr>
              <p:cNvPr id="31" name="Image 30">
                <a:extLst>
                  <a:ext uri="{FF2B5EF4-FFF2-40B4-BE49-F238E27FC236}">
                    <a16:creationId xmlns:a16="http://schemas.microsoft.com/office/drawing/2014/main" id="{F944BCAD-E952-8A89-2163-04D2A05AFB59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23117" t="17382" r="24940" b="21055"/>
              <a:stretch/>
            </p:blipFill>
            <p:spPr>
              <a:xfrm>
                <a:off x="877454" y="1568927"/>
                <a:ext cx="1052946" cy="886692"/>
              </a:xfrm>
              <a:prstGeom prst="rect">
                <a:avLst/>
              </a:prstGeom>
            </p:spPr>
          </p:pic>
        </p:grpSp>
        <p:sp>
          <p:nvSpPr>
            <p:cNvPr id="29" name="ZoneTexte 28">
              <a:extLst>
                <a:ext uri="{FF2B5EF4-FFF2-40B4-BE49-F238E27FC236}">
                  <a16:creationId xmlns:a16="http://schemas.microsoft.com/office/drawing/2014/main" id="{5F884A7C-F4F2-CA3A-1E97-C6D57A8E3671}"/>
                </a:ext>
              </a:extLst>
            </p:cNvPr>
            <p:cNvSpPr txBox="1"/>
            <p:nvPr/>
          </p:nvSpPr>
          <p:spPr>
            <a:xfrm>
              <a:off x="620975" y="1811425"/>
              <a:ext cx="7200900" cy="1310054"/>
            </a:xfrm>
            <a:prstGeom prst="rect">
              <a:avLst/>
            </a:prstGeom>
            <a:noFill/>
            <a:ln>
              <a:solidFill>
                <a:srgbClr val="FF0066"/>
              </a:solidFill>
              <a:prstDash val="sysDot"/>
            </a:ln>
          </p:spPr>
          <p:txBody>
            <a:bodyPr wrap="square" rtlCol="0">
              <a:spAutoFit/>
            </a:bodyPr>
            <a:lstStyle/>
            <a:p>
              <a:endParaRPr lang="fr-FR" dirty="0"/>
            </a:p>
          </p:txBody>
        </p:sp>
      </p:grpSp>
    </p:spTree>
    <p:extLst>
      <p:ext uri="{BB962C8B-B14F-4D97-AF65-F5344CB8AC3E}">
        <p14:creationId xmlns:p14="http://schemas.microsoft.com/office/powerpoint/2010/main" val="14105568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 txBox="1">
            <a:spLocks/>
          </p:cNvSpPr>
          <p:nvPr/>
        </p:nvSpPr>
        <p:spPr>
          <a:xfrm>
            <a:off x="251520" y="191909"/>
            <a:ext cx="8244408" cy="767095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FR" sz="2400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Notre équipe (3)</a:t>
            </a:r>
            <a:br>
              <a:rPr lang="fr-FR" sz="2400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endParaRPr lang="fr-FR" sz="2400" dirty="0">
              <a:solidFill>
                <a:schemeClr val="bg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grpSp>
        <p:nvGrpSpPr>
          <p:cNvPr id="12" name="Groupe 11"/>
          <p:cNvGrpSpPr/>
          <p:nvPr/>
        </p:nvGrpSpPr>
        <p:grpSpPr>
          <a:xfrm>
            <a:off x="251520" y="3887634"/>
            <a:ext cx="4525641" cy="671357"/>
            <a:chOff x="221527" y="5041731"/>
            <a:chExt cx="4525641" cy="671357"/>
          </a:xfrm>
        </p:grpSpPr>
        <p:sp>
          <p:nvSpPr>
            <p:cNvPr id="13" name="ZoneTexte 12"/>
            <p:cNvSpPr txBox="1"/>
            <p:nvPr/>
          </p:nvSpPr>
          <p:spPr>
            <a:xfrm>
              <a:off x="1080332" y="5150177"/>
              <a:ext cx="3666836" cy="56291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14000"/>
                </a:lnSpc>
              </a:pPr>
              <a:r>
                <a:rPr lang="fr-FR" sz="1600" b="1" dirty="0">
                  <a:solidFill>
                    <a:srgbClr val="6E378C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3</a:t>
              </a:r>
              <a:r>
                <a:rPr lang="fr-FR" sz="1200" b="1" dirty="0">
                  <a:solidFill>
                    <a:srgbClr val="6E378C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 secrétaires </a:t>
              </a:r>
              <a:r>
                <a:rPr lang="fr-FR" sz="1200" dirty="0">
                  <a:solidFill>
                    <a:srgbClr val="6D6F7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qui assurent la gestion administrative des prises en charge </a:t>
              </a:r>
              <a:r>
                <a:rPr lang="fr-FR" sz="1200" dirty="0">
                  <a:solidFill>
                    <a:srgbClr val="FF0066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2,5 ETP</a:t>
              </a:r>
            </a:p>
          </p:txBody>
        </p:sp>
        <p:pic>
          <p:nvPicPr>
            <p:cNvPr id="14" name="Image 13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21527" y="5041731"/>
              <a:ext cx="655927" cy="655927"/>
            </a:xfrm>
            <a:prstGeom prst="rect">
              <a:avLst/>
            </a:prstGeom>
          </p:spPr>
        </p:pic>
      </p:grpSp>
      <p:sp>
        <p:nvSpPr>
          <p:cNvPr id="21" name="ZoneTexte 20">
            <a:extLst>
              <a:ext uri="{FF2B5EF4-FFF2-40B4-BE49-F238E27FC236}">
                <a16:creationId xmlns:a16="http://schemas.microsoft.com/office/drawing/2014/main" id="{37B1DEFE-E3AE-4A96-93CF-89168E677345}"/>
              </a:ext>
            </a:extLst>
          </p:cNvPr>
          <p:cNvSpPr txBox="1"/>
          <p:nvPr/>
        </p:nvSpPr>
        <p:spPr>
          <a:xfrm>
            <a:off x="5781787" y="4050302"/>
            <a:ext cx="3264559" cy="7734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4000"/>
              </a:lnSpc>
            </a:pPr>
            <a:r>
              <a:rPr lang="fr-FR" sz="1600" b="1" dirty="0">
                <a:solidFill>
                  <a:srgbClr val="6E378C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</a:t>
            </a:r>
            <a:r>
              <a:rPr lang="fr-FR" sz="1200" b="1" dirty="0">
                <a:solidFill>
                  <a:srgbClr val="6E378C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chargé de logistique </a:t>
            </a:r>
            <a:r>
              <a:rPr lang="fr-FR" sz="1200" dirty="0">
                <a:solidFill>
                  <a:srgbClr val="6D6F7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qui gère les stocks et prépare les commandes pour les patients </a:t>
            </a:r>
            <a:r>
              <a:rPr lang="fr-FR" sz="1200" dirty="0">
                <a:solidFill>
                  <a:srgbClr val="FF0066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 ETP</a:t>
            </a:r>
          </a:p>
        </p:txBody>
      </p:sp>
      <p:pic>
        <p:nvPicPr>
          <p:cNvPr id="2050" name="Picture 2" descr="Conception Logistique Et De Pictogramme Illustration de Vecteur -  Illustration du transport, pictogramme: 68695002">
            <a:extLst>
              <a:ext uri="{FF2B5EF4-FFF2-40B4-BE49-F238E27FC236}">
                <a16:creationId xmlns:a16="http://schemas.microsoft.com/office/drawing/2014/main" id="{153FEFB1-045F-4B82-8481-473867519D8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930" b="15150"/>
          <a:stretch/>
        </p:blipFill>
        <p:spPr bwMode="auto">
          <a:xfrm>
            <a:off x="4572000" y="3888304"/>
            <a:ext cx="1122239" cy="8869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20" name="Groupe 19">
            <a:extLst>
              <a:ext uri="{FF2B5EF4-FFF2-40B4-BE49-F238E27FC236}">
                <a16:creationId xmlns:a16="http://schemas.microsoft.com/office/drawing/2014/main" id="{D4B3B855-4D3D-EF01-22B2-DF0D34197459}"/>
              </a:ext>
            </a:extLst>
          </p:cNvPr>
          <p:cNvGrpSpPr/>
          <p:nvPr/>
        </p:nvGrpSpPr>
        <p:grpSpPr>
          <a:xfrm>
            <a:off x="620975" y="1831589"/>
            <a:ext cx="7217626" cy="1345170"/>
            <a:chOff x="620975" y="1811425"/>
            <a:chExt cx="7217626" cy="1345170"/>
          </a:xfrm>
        </p:grpSpPr>
        <p:grpSp>
          <p:nvGrpSpPr>
            <p:cNvPr id="22" name="Groupe 21">
              <a:extLst>
                <a:ext uri="{FF2B5EF4-FFF2-40B4-BE49-F238E27FC236}">
                  <a16:creationId xmlns:a16="http://schemas.microsoft.com/office/drawing/2014/main" id="{66794DFC-AF94-51F3-A913-789A14AFB325}"/>
                </a:ext>
              </a:extLst>
            </p:cNvPr>
            <p:cNvGrpSpPr/>
            <p:nvPr/>
          </p:nvGrpSpPr>
          <p:grpSpPr>
            <a:xfrm>
              <a:off x="877454" y="1821871"/>
              <a:ext cx="6961147" cy="1334724"/>
              <a:chOff x="877454" y="1504442"/>
              <a:chExt cx="6961147" cy="1334724"/>
            </a:xfrm>
          </p:grpSpPr>
          <p:sp>
            <p:nvSpPr>
              <p:cNvPr id="24" name="ZoneTexte 23">
                <a:extLst>
                  <a:ext uri="{FF2B5EF4-FFF2-40B4-BE49-F238E27FC236}">
                    <a16:creationId xmlns:a16="http://schemas.microsoft.com/office/drawing/2014/main" id="{03B90631-4DF5-C31A-4862-42FCB030685A}"/>
                  </a:ext>
                </a:extLst>
              </p:cNvPr>
              <p:cNvSpPr txBox="1"/>
              <p:nvPr/>
            </p:nvSpPr>
            <p:spPr>
              <a:xfrm>
                <a:off x="2007363" y="1504442"/>
                <a:ext cx="5831238" cy="133472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14000"/>
                  </a:lnSpc>
                </a:pPr>
                <a:r>
                  <a:rPr lang="fr-FR" sz="1200" b="1" dirty="0">
                    <a:solidFill>
                      <a:srgbClr val="FF0066"/>
                    </a:solidFill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Un triple objectif :</a:t>
                </a:r>
              </a:p>
              <a:p>
                <a:pPr>
                  <a:lnSpc>
                    <a:spcPct val="114000"/>
                  </a:lnSpc>
                </a:pPr>
                <a:endParaRPr lang="fr-FR" sz="1200" dirty="0">
                  <a:solidFill>
                    <a:srgbClr val="6D6F7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endParaRPr>
              </a:p>
              <a:p>
                <a:pPr marL="628650" lvl="1" indent="-171450">
                  <a:lnSpc>
                    <a:spcPct val="114000"/>
                  </a:lnSpc>
                  <a:spcBef>
                    <a:spcPts val="0"/>
                  </a:spcBef>
                  <a:buClr>
                    <a:srgbClr val="FF0066"/>
                  </a:buClr>
                  <a:buFont typeface="Wingdings" panose="05000000000000000000" pitchFamily="2" charset="2"/>
                  <a:buChar char="§"/>
                </a:pPr>
                <a:r>
                  <a:rPr lang="fr-FR" sz="1200" dirty="0">
                    <a:solidFill>
                      <a:srgbClr val="6D6F71"/>
                    </a:solidFill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Constituer une équipe pluridisciplinaire autour de chaque patient</a:t>
                </a:r>
              </a:p>
              <a:p>
                <a:pPr marL="628650" lvl="1" indent="-171450">
                  <a:lnSpc>
                    <a:spcPct val="114000"/>
                  </a:lnSpc>
                  <a:spcBef>
                    <a:spcPts val="0"/>
                  </a:spcBef>
                  <a:buClr>
                    <a:srgbClr val="FF0066"/>
                  </a:buClr>
                  <a:buFont typeface="Wingdings" panose="05000000000000000000" pitchFamily="2" charset="2"/>
                  <a:buChar char="§"/>
                </a:pPr>
                <a:r>
                  <a:rPr lang="fr-FR" sz="1200" dirty="0">
                    <a:solidFill>
                      <a:srgbClr val="6D6F71"/>
                    </a:solidFill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Dans la continuité de l’avant et de l’après du séjour en HAD</a:t>
                </a:r>
              </a:p>
              <a:p>
                <a:pPr marL="628650" lvl="1" indent="-171450">
                  <a:lnSpc>
                    <a:spcPct val="114000"/>
                  </a:lnSpc>
                  <a:spcBef>
                    <a:spcPts val="0"/>
                  </a:spcBef>
                  <a:buClr>
                    <a:srgbClr val="FF0066"/>
                  </a:buClr>
                  <a:buFont typeface="Wingdings" panose="05000000000000000000" pitchFamily="2" charset="2"/>
                  <a:buChar char="§"/>
                </a:pPr>
                <a:r>
                  <a:rPr lang="fr-FR" sz="1200" dirty="0">
                    <a:solidFill>
                      <a:srgbClr val="6D6F71"/>
                    </a:solidFill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En collaboration avec les intervenants libéraux</a:t>
                </a:r>
              </a:p>
              <a:p>
                <a:pPr>
                  <a:lnSpc>
                    <a:spcPct val="114000"/>
                  </a:lnSpc>
                </a:pPr>
                <a:endParaRPr lang="fr-FR" sz="1200" dirty="0">
                  <a:solidFill>
                    <a:srgbClr val="6D6F7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endParaRPr>
              </a:p>
            </p:txBody>
          </p:sp>
          <p:pic>
            <p:nvPicPr>
              <p:cNvPr id="25" name="Image 24">
                <a:extLst>
                  <a:ext uri="{FF2B5EF4-FFF2-40B4-BE49-F238E27FC236}">
                    <a16:creationId xmlns:a16="http://schemas.microsoft.com/office/drawing/2014/main" id="{F8F863DD-A130-794B-5D14-4103AB800A98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23117" t="17382" r="24940" b="21055"/>
              <a:stretch/>
            </p:blipFill>
            <p:spPr>
              <a:xfrm>
                <a:off x="877454" y="1568927"/>
                <a:ext cx="1052946" cy="886692"/>
              </a:xfrm>
              <a:prstGeom prst="rect">
                <a:avLst/>
              </a:prstGeom>
            </p:spPr>
          </p:pic>
        </p:grpSp>
        <p:sp>
          <p:nvSpPr>
            <p:cNvPr id="23" name="ZoneTexte 22">
              <a:extLst>
                <a:ext uri="{FF2B5EF4-FFF2-40B4-BE49-F238E27FC236}">
                  <a16:creationId xmlns:a16="http://schemas.microsoft.com/office/drawing/2014/main" id="{B95DAF00-0AD8-3299-053D-444D75D56079}"/>
                </a:ext>
              </a:extLst>
            </p:cNvPr>
            <p:cNvSpPr txBox="1"/>
            <p:nvPr/>
          </p:nvSpPr>
          <p:spPr>
            <a:xfrm>
              <a:off x="620975" y="1811425"/>
              <a:ext cx="7200900" cy="1310054"/>
            </a:xfrm>
            <a:prstGeom prst="rect">
              <a:avLst/>
            </a:prstGeom>
            <a:noFill/>
            <a:ln>
              <a:solidFill>
                <a:srgbClr val="FF0066"/>
              </a:solidFill>
              <a:prstDash val="sysDot"/>
            </a:ln>
          </p:spPr>
          <p:txBody>
            <a:bodyPr wrap="square" rtlCol="0">
              <a:spAutoFit/>
            </a:bodyPr>
            <a:lstStyle/>
            <a:p>
              <a:endParaRPr lang="fr-FR" dirty="0"/>
            </a:p>
          </p:txBody>
        </p:sp>
      </p:grpSp>
    </p:spTree>
    <p:extLst>
      <p:ext uri="{BB962C8B-B14F-4D97-AF65-F5344CB8AC3E}">
        <p14:creationId xmlns:p14="http://schemas.microsoft.com/office/powerpoint/2010/main" val="4244125076"/>
      </p:ext>
    </p:extLst>
  </p:cSld>
  <p:clrMapOvr>
    <a:masterClrMapping/>
  </p:clrMapOvr>
</p:sld>
</file>

<file path=ppt/theme/theme1.xml><?xml version="1.0" encoding="utf-8"?>
<a:theme xmlns:a="http://schemas.openxmlformats.org/drawingml/2006/main" name="Conception personnalisé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1_Conception personnalisé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1418</TotalTime>
  <Words>1910</Words>
  <Application>Microsoft Office PowerPoint</Application>
  <PresentationFormat>Affichage à l'écran (4:3)</PresentationFormat>
  <Paragraphs>198</Paragraphs>
  <Slides>16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3</vt:i4>
      </vt:variant>
      <vt:variant>
        <vt:lpstr>Titres des diapositives</vt:lpstr>
      </vt:variant>
      <vt:variant>
        <vt:i4>16</vt:i4>
      </vt:variant>
    </vt:vector>
  </HeadingPairs>
  <TitlesOfParts>
    <vt:vector size="23" baseType="lpstr">
      <vt:lpstr>Arial</vt:lpstr>
      <vt:lpstr>Calibri</vt:lpstr>
      <vt:lpstr>Verdana</vt:lpstr>
      <vt:lpstr>Wingdings</vt:lpstr>
      <vt:lpstr>Conception personnalisée</vt:lpstr>
      <vt:lpstr>Thème Office</vt:lpstr>
      <vt:lpstr>1_Conception personnalisée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Microsoft Office</dc:creator>
  <cp:lastModifiedBy>Pierre MAS-LIENARD</cp:lastModifiedBy>
  <cp:revision>100</cp:revision>
  <dcterms:created xsi:type="dcterms:W3CDTF">2016-06-14T07:12:19Z</dcterms:created>
  <dcterms:modified xsi:type="dcterms:W3CDTF">2022-05-24T07:50:12Z</dcterms:modified>
</cp:coreProperties>
</file>